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4" r:id="rId1"/>
  </p:sldMasterIdLst>
  <p:notesMasterIdLst>
    <p:notesMasterId r:id="rId48"/>
  </p:notesMasterIdLst>
  <p:sldIdLst>
    <p:sldId id="269" r:id="rId2"/>
    <p:sldId id="270" r:id="rId3"/>
    <p:sldId id="317" r:id="rId4"/>
    <p:sldId id="271" r:id="rId5"/>
    <p:sldId id="316" r:id="rId6"/>
    <p:sldId id="268" r:id="rId7"/>
    <p:sldId id="318" r:id="rId8"/>
    <p:sldId id="272" r:id="rId9"/>
    <p:sldId id="273" r:id="rId10"/>
    <p:sldId id="314" r:id="rId11"/>
    <p:sldId id="275" r:id="rId12"/>
    <p:sldId id="319" r:id="rId13"/>
    <p:sldId id="277" r:id="rId14"/>
    <p:sldId id="284" r:id="rId15"/>
    <p:sldId id="280" r:id="rId16"/>
    <p:sldId id="285" r:id="rId17"/>
    <p:sldId id="286" r:id="rId18"/>
    <p:sldId id="287" r:id="rId19"/>
    <p:sldId id="278" r:id="rId20"/>
    <p:sldId id="279" r:id="rId21"/>
    <p:sldId id="320" r:id="rId22"/>
    <p:sldId id="296" r:id="rId23"/>
    <p:sldId id="293" r:id="rId24"/>
    <p:sldId id="295" r:id="rId25"/>
    <p:sldId id="294" r:id="rId26"/>
    <p:sldId id="297" r:id="rId27"/>
    <p:sldId id="305" r:id="rId28"/>
    <p:sldId id="306" r:id="rId29"/>
    <p:sldId id="307" r:id="rId30"/>
    <p:sldId id="308" r:id="rId31"/>
    <p:sldId id="309" r:id="rId32"/>
    <p:sldId id="321" r:id="rId33"/>
    <p:sldId id="257" r:id="rId34"/>
    <p:sldId id="325" r:id="rId35"/>
    <p:sldId id="265" r:id="rId36"/>
    <p:sldId id="323" r:id="rId37"/>
    <p:sldId id="264" r:id="rId38"/>
    <p:sldId id="324" r:id="rId39"/>
    <p:sldId id="258" r:id="rId40"/>
    <p:sldId id="259" r:id="rId41"/>
    <p:sldId id="260" r:id="rId42"/>
    <p:sldId id="261" r:id="rId43"/>
    <p:sldId id="263" r:id="rId44"/>
    <p:sldId id="326" r:id="rId45"/>
    <p:sldId id="311" r:id="rId46"/>
    <p:sldId id="312" r:id="rId47"/>
  </p:sldIdLst>
  <p:sldSz cx="12192000" cy="6858000"/>
  <p:notesSz cx="6858000" cy="9144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ambria Math" panose="02040503050406030204" pitchFamily="18" charset="0"/>
      <p:regular r:id="rId53"/>
    </p:embeddedFont>
    <p:embeddedFont>
      <p:font typeface="Gill Sans MT" panose="020B0502020104020203" pitchFamily="34" charset="0"/>
      <p:regular r:id="rId54"/>
      <p:bold r:id="rId55"/>
      <p:italic r:id="rId56"/>
      <p:boldItalic r:id="rId57"/>
    </p:embeddedFont>
    <p:embeddedFont>
      <p:font typeface="STZhongsong" panose="02010600040101010101" pitchFamily="2" charset="-122"/>
      <p:regular r:id="rId5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41"/>
    <a:srgbClr val="01EC00"/>
    <a:srgbClr val="2894FF"/>
    <a:srgbClr val="FEDD35"/>
    <a:srgbClr val="B9C0C3"/>
    <a:srgbClr val="C3E87F"/>
    <a:srgbClr val="D5E773"/>
    <a:srgbClr val="C5E6FA"/>
    <a:srgbClr val="005493"/>
    <a:srgbClr val="BED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6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59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C05D3-0149-9A49-BCB2-7A196457CD41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ACD4A-FA65-C24C-B67D-9F90A32111C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3964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6969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825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3731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4793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0917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82206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190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09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8633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91063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54F48EC-F7D8-7C4B-9CA6-A9EE6EA8674F}" type="datetimeFigureOut">
              <a:rPr kumimoji="1" lang="zh-TW" altLang="en-US" smtClean="0"/>
              <a:t>2021/1/2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BE1B4AE-920F-8E4F-9741-3239C2B67F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7830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ha6zN-S9ix8UerviEEcjWAypQTliGEV1/view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player.com/slide/11076571/" TargetMode="External"/><Relationship Id="rId2" Type="http://schemas.openxmlformats.org/officeDocument/2006/relationships/hyperlink" Target="https://www1.cgmh.org.tw/chldhos/intr/c4a80air/contents/health01_22.ht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1.nhi.gov.tw/mqinfo/Content.aspx?Type=Asthma&amp;List=8" TargetMode="External"/><Relationship Id="rId5" Type="http://schemas.openxmlformats.org/officeDocument/2006/relationships/hyperlink" Target="https://www.hpa.gov.tw/Pages/Detail.aspx?nodeid=633&amp;pid=1192" TargetMode="External"/><Relationship Id="rId4" Type="http://schemas.openxmlformats.org/officeDocument/2006/relationships/hyperlink" Target="https://www.hpa.gov.tw/Pages/Detail.aspx?nodeid=1136&amp;pid=3100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docs/reference/index.html" TargetMode="External"/><Relationship Id="rId2" Type="http://schemas.openxmlformats.org/officeDocument/2006/relationships/hyperlink" Target="https://scikit-learn.org/stabl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umpy.org/doc/stable/" TargetMode="External"/><Relationship Id="rId5" Type="http://schemas.openxmlformats.org/officeDocument/2006/relationships/hyperlink" Target="https://numpy.org/doc/stable" TargetMode="External"/><Relationship Id="rId4" Type="http://schemas.openxmlformats.org/officeDocument/2006/relationships/hyperlink" Target="https://matplotlib.org/contents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D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37CB8-4A8C-EA4F-8D36-AD53AFC6A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1085" y="797430"/>
            <a:ext cx="8991600" cy="1645920"/>
          </a:xfrm>
        </p:spPr>
        <p:txBody>
          <a:bodyPr>
            <a:normAutofit/>
          </a:bodyPr>
          <a:lstStyle/>
          <a:p>
            <a:pPr>
              <a:lnSpc>
                <a:spcPts val="4300"/>
              </a:lnSpc>
            </a:pPr>
            <a:r>
              <a:rPr kumimoji="1" lang="zh-TW" altLang="en-US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專題報告 </a:t>
            </a:r>
            <a:r>
              <a:rPr kumimoji="1" lang="en-US" altLang="zh-TW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—</a:t>
            </a:r>
            <a:r>
              <a:rPr kumimoji="1" lang="zh-TW" altLang="en-US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以機器學習預測氣喘病患</a:t>
            </a:r>
            <a:br>
              <a:rPr kumimoji="1" lang="en-US" altLang="zh-CN" sz="3400" dirty="0">
                <a:latin typeface="STZhongsong" panose="02010600040101010101" pitchFamily="2" charset="-122"/>
                <a:ea typeface="STZhongsong" panose="02010600040101010101" pitchFamily="2" charset="-122"/>
              </a:rPr>
            </a:br>
            <a:r>
              <a:rPr kumimoji="1" lang="zh-CN" altLang="en-US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未來氣喘狀況之</a:t>
            </a:r>
            <a:r>
              <a:rPr kumimoji="1" lang="en-US" altLang="zh-TW" sz="3400" dirty="0">
                <a:latin typeface="STZhongsong" panose="02010600040101010101" pitchFamily="2" charset="-122"/>
                <a:ea typeface="STZhongsong" panose="02010600040101010101" pitchFamily="2" charset="-122"/>
              </a:rPr>
              <a:t>A</a:t>
            </a:r>
            <a:r>
              <a:rPr kumimoji="1" lang="en-US" altLang="zh-TW" sz="3400" cap="none" dirty="0">
                <a:latin typeface="STZhongsong" panose="02010600040101010101" pitchFamily="2" charset="-122"/>
                <a:ea typeface="STZhongsong" panose="02010600040101010101" pitchFamily="2" charset="-122"/>
              </a:rPr>
              <a:t>pp</a:t>
            </a:r>
            <a:endParaRPr kumimoji="1" lang="zh-TW" altLang="en-US" sz="3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3DDD670-5EC6-1245-8CB6-10E5142E3EEB}"/>
              </a:ext>
            </a:extLst>
          </p:cNvPr>
          <p:cNvSpPr txBox="1"/>
          <p:nvPr/>
        </p:nvSpPr>
        <p:spPr>
          <a:xfrm>
            <a:off x="4348842" y="2911526"/>
            <a:ext cx="3516086" cy="3185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kumimoji="1" lang="zh-CN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指導老師：</a:t>
            </a:r>
            <a:endParaRPr kumimoji="1" lang="en-US" altLang="zh-CN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r>
              <a:rPr kumimoji="1" lang="zh-CN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曾新穆</a:t>
            </a:r>
            <a:r>
              <a:rPr kumimoji="1" lang="zh-TW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講座</a:t>
            </a:r>
            <a:r>
              <a:rPr kumimoji="1" lang="zh-CN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教授</a:t>
            </a:r>
            <a:endParaRPr kumimoji="1" lang="en-US" altLang="zh-CN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endParaRPr kumimoji="1" lang="en-US" altLang="zh-TW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r>
              <a:rPr kumimoji="1" lang="zh-TW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專題學生：</a:t>
            </a:r>
            <a:endParaRPr kumimoji="1" lang="en-US" altLang="zh-TW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r>
              <a:rPr kumimoji="1" lang="zh-TW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（依學號排序）</a:t>
            </a:r>
            <a:endParaRPr kumimoji="1" lang="en-US" altLang="zh-CN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r>
              <a:rPr kumimoji="1" lang="en-US" altLang="zh-TW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0613457</a:t>
            </a:r>
            <a:r>
              <a:rPr kumimoji="1" lang="zh-TW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資工系 陳韋霖</a:t>
            </a:r>
            <a:endParaRPr kumimoji="1" lang="en-US" altLang="zh-TW" sz="2100" dirty="0">
              <a:solidFill>
                <a:schemeClr val="bg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algn="ctr">
              <a:lnSpc>
                <a:spcPts val="3500"/>
              </a:lnSpc>
            </a:pPr>
            <a:r>
              <a:rPr kumimoji="1" lang="en-US" altLang="zh-TW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0616027</a:t>
            </a:r>
            <a:r>
              <a:rPr kumimoji="1" lang="zh-TW" altLang="en-US" sz="2100" dirty="0">
                <a:solidFill>
                  <a:schemeClr val="bg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資工系 陳昱銘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5397A8E-02AB-5F47-8CED-B7F82B20A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7" b="76250"/>
          <a:stretch/>
        </p:blipFill>
        <p:spPr>
          <a:xfrm>
            <a:off x="9590313" y="5898994"/>
            <a:ext cx="2326413" cy="689308"/>
          </a:xfrm>
          <a:prstGeom prst="rect">
            <a:avLst/>
          </a:prstGeom>
          <a:ln w="34925">
            <a:solidFill>
              <a:srgbClr val="404040"/>
            </a:solidFill>
          </a:ln>
        </p:spPr>
      </p:pic>
    </p:spTree>
    <p:extLst>
      <p:ext uri="{BB962C8B-B14F-4D97-AF65-F5344CB8AC3E}">
        <p14:creationId xmlns:p14="http://schemas.microsoft.com/office/powerpoint/2010/main" val="87216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1383325" y="1576726"/>
            <a:ext cx="9200015" cy="3625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500"/>
              </a:lnSpc>
              <a:buFont typeface="Wingdings" pitchFamily="2" charset="2"/>
              <a:buChar char="Ø"/>
            </a:pPr>
            <a:r>
              <a:rPr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Cont.</a:t>
            </a:r>
            <a:r>
              <a:rPr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zh-TW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氣喘病患</a:t>
            </a:r>
            <a:r>
              <a:rPr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</a:t>
            </a:r>
            <a:r>
              <a:rPr lang="zh-TW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lang="zh-TW" altLang="zh-TW" dirty="0">
                <a:solidFill>
                  <a:srgbClr val="008F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來源：台灣南部氣喘照護網，</a:t>
            </a:r>
            <a:r>
              <a:rPr lang="zh-CN" altLang="en-US" dirty="0">
                <a:solidFill>
                  <a:srgbClr val="008F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由</a:t>
            </a:r>
            <a:r>
              <a:rPr lang="zh-TW" altLang="zh-TW" dirty="0">
                <a:solidFill>
                  <a:srgbClr val="008F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成大醫院收集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各種身體症狀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500"/>
              </a:lnSpc>
              <a:buFont typeface=".Lucida Grande UI Regular"/>
              <a:buChar char="▫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依據醫學上「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one airway, one disease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」的概念，同時參考了咳嗽、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過敏性鼻炎等其他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症狀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用藥及治療情形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500"/>
              </a:lnSpc>
              <a:buFont typeface=".Lucida Grande UI Regular"/>
              <a:buChar char="▫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包括氣喘及其他相關疾病。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病患基本資料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500"/>
              </a:lnSpc>
              <a:buFont typeface=".Lucida Grande UI Regular"/>
              <a:buChar char="▫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年齡、性別等。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16" name="標題 1">
            <a:extLst>
              <a:ext uri="{FF2B5EF4-FFF2-40B4-BE49-F238E27FC236}">
                <a16:creationId xmlns:a16="http://schemas.microsoft.com/office/drawing/2014/main" id="{A9D570D0-1673-4F4F-9D85-EC397C46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模型與資料介紹</a:t>
            </a:r>
          </a:p>
        </p:txBody>
      </p:sp>
    </p:spTree>
    <p:extLst>
      <p:ext uri="{BB962C8B-B14F-4D97-AF65-F5344CB8AC3E}">
        <p14:creationId xmlns:p14="http://schemas.microsoft.com/office/powerpoint/2010/main" val="3077083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Autofit/>
          </a:bodyPr>
          <a:lstStyle/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模型與資料介紹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8991A30-106E-3B42-8C5B-677F4DD42891}"/>
              </a:ext>
            </a:extLst>
          </p:cNvPr>
          <p:cNvSpPr/>
          <p:nvPr/>
        </p:nvSpPr>
        <p:spPr>
          <a:xfrm>
            <a:off x="2935333" y="2001996"/>
            <a:ext cx="6850924" cy="2208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300"/>
              </a:lnSpc>
              <a:buFont typeface="Wingdings" pitchFamily="2" charset="2"/>
              <a:buChar char="Ø"/>
            </a:pPr>
            <a:r>
              <a:rPr lang="zh-TW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天氣資料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lang="zh-TW" altLang="zh-TW" dirty="0">
                <a:solidFill>
                  <a:srgbClr val="008F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來源：中央氣象局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臺南地區逐日平均氣溫、最高溫、最低溫及平均濕度資料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1">
              <a:lnSpc>
                <a:spcPts val="3500"/>
              </a:lnSpc>
            </a:pP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3300"/>
              </a:lnSpc>
              <a:buFont typeface="Wingdings" pitchFamily="2" charset="2"/>
              <a:buChar char="Ø"/>
            </a:pPr>
            <a:r>
              <a:rPr lang="zh-TW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空汙資料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lang="zh-TW" altLang="zh-TW" dirty="0">
                <a:solidFill>
                  <a:srgbClr val="008F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來源：行政院環境保護署環境資源資料庫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臺南地區逐日各種空污指標物質測量數據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5915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3" y="1454468"/>
            <a:ext cx="3228104" cy="464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模型與資料介紹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模型簡介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資料介紹</a:t>
            </a:r>
            <a:endParaRPr kumimoji="1" lang="en-US" altLang="zh-TW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資料特徵工程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實驗規劃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實驗結果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90B1CA9-76D5-6443-84A5-184B81B287E4}"/>
              </a:ext>
            </a:extLst>
          </p:cNvPr>
          <p:cNvSpPr txBox="1">
            <a:spLocks/>
          </p:cNvSpPr>
          <p:nvPr/>
        </p:nvSpPr>
        <p:spPr bwMode="black">
          <a:xfrm>
            <a:off x="4247989" y="552614"/>
            <a:ext cx="3581232" cy="71551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資料分析與</a:t>
            </a:r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</a:p>
        </p:txBody>
      </p:sp>
    </p:spTree>
    <p:extLst>
      <p:ext uri="{BB962C8B-B14F-4D97-AF65-F5344CB8AC3E}">
        <p14:creationId xmlns:p14="http://schemas.microsoft.com/office/powerpoint/2010/main" val="1980318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68567465-5654-3542-A7D5-9A5EB5995A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44" r="15743" b="11857"/>
          <a:stretch/>
        </p:blipFill>
        <p:spPr>
          <a:xfrm>
            <a:off x="6772293" y="2654774"/>
            <a:ext cx="4180114" cy="372654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8986647" cy="2580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label</a:t>
            </a:r>
            <a:r>
              <a:rPr kumimoji="1" lang="zh-CN" altLang="en-US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統計</a:t>
            </a: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可觀察到資料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label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極為不平衡，綠燈區佔了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92%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，黃燈與紅燈區僅分別佔了約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5%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和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3%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5826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C45E7DF-343D-6443-A8FC-A5CE733A0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6" r="15056" b="9784"/>
          <a:stretch/>
        </p:blipFill>
        <p:spPr>
          <a:xfrm>
            <a:off x="6862318" y="2653304"/>
            <a:ext cx="4122057" cy="38141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9019305" cy="1361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年齡統計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根據衛福部國健署調查，國人患有氣喘的比率，在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14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歲前隨年紀增加而升高，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14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歲後趨緩，老年後才再升高，觀察資料集也符合此趨勢。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6247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E442CC2E-7304-8744-95D4-BCA1063EF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84" r="22351" b="9989"/>
          <a:stretch/>
        </p:blipFill>
        <p:spPr>
          <a:xfrm>
            <a:off x="7130142" y="2744901"/>
            <a:ext cx="3352800" cy="37700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8986647" cy="1310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性別統計</a:t>
            </a: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根據醫學上的統計，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14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歲以前，男女患病比例大概是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2:1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，此資料集組成以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14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歲前為主，經觀察也符合此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比例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6325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158839" y="1423079"/>
            <a:ext cx="9149932" cy="4705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lang="zh-TW" altLang="zh-TW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缺失值處理 </a:t>
            </a: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刪除</a:t>
            </a:r>
            <a:r>
              <a:rPr lang="zh-TW" altLang="en-US" dirty="0"/>
              <a:t>「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氣喘病患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</a:t>
            </a:r>
            <a:r>
              <a:rPr lang="zh-TW" altLang="en-US" dirty="0"/>
              <a:t>」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中有含有缺失值的資料筆數。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AutoNum type="circleNumWdWhitePlain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將得到的</a:t>
            </a:r>
            <a:r>
              <a:rPr lang="zh-TW" altLang="en-US" dirty="0"/>
              <a:t>「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完整資料筆數</a:t>
            </a:r>
            <a:r>
              <a:rPr lang="zh-TW" altLang="en-US" dirty="0"/>
              <a:t>」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與</a:t>
            </a:r>
            <a:r>
              <a:rPr lang="zh-TW" altLang="en-US" dirty="0"/>
              <a:t>「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和空汙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</a:t>
            </a:r>
            <a:r>
              <a:rPr lang="zh-TW" altLang="en-US" dirty="0"/>
              <a:t>」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使用</a:t>
            </a:r>
            <a:r>
              <a:rPr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日期做</a:t>
            </a: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mapping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，若對應到的</a:t>
            </a:r>
            <a:r>
              <a:rPr lang="zh-TW" altLang="en-US" dirty="0"/>
              <a:t>「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和空汙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</a:t>
            </a:r>
            <a:r>
              <a:rPr lang="zh-TW" altLang="en-US" dirty="0"/>
              <a:t>」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含有缺失值，則以缺失值所屬月份的資料平均值做填補。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2D81BF3-247A-A84D-9A70-DC24B72779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893771"/>
              </p:ext>
            </p:extLst>
          </p:nvPr>
        </p:nvGraphicFramePr>
        <p:xfrm>
          <a:off x="2514600" y="2523989"/>
          <a:ext cx="7892144" cy="13839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770">
                  <a:extLst>
                    <a:ext uri="{9D8B030D-6E8A-4147-A177-3AD203B41FA5}">
                      <a16:colId xmlns:a16="http://schemas.microsoft.com/office/drawing/2014/main" val="2762953219"/>
                    </a:ext>
                  </a:extLst>
                </a:gridCol>
                <a:gridCol w="2212658">
                  <a:extLst>
                    <a:ext uri="{9D8B030D-6E8A-4147-A177-3AD203B41FA5}">
                      <a16:colId xmlns:a16="http://schemas.microsoft.com/office/drawing/2014/main" val="835080311"/>
                    </a:ext>
                  </a:extLst>
                </a:gridCol>
                <a:gridCol w="1693591">
                  <a:extLst>
                    <a:ext uri="{9D8B030D-6E8A-4147-A177-3AD203B41FA5}">
                      <a16:colId xmlns:a16="http://schemas.microsoft.com/office/drawing/2014/main" val="1985449797"/>
                    </a:ext>
                  </a:extLst>
                </a:gridCol>
                <a:gridCol w="1953125">
                  <a:extLst>
                    <a:ext uri="{9D8B030D-6E8A-4147-A177-3AD203B41FA5}">
                      <a16:colId xmlns:a16="http://schemas.microsoft.com/office/drawing/2014/main" val="1461390711"/>
                    </a:ext>
                  </a:extLst>
                </a:gridCol>
              </a:tblGrid>
              <a:tr h="684645">
                <a:tc>
                  <a:txBody>
                    <a:bodyPr/>
                    <a:lstStyle/>
                    <a:p>
                      <a:pPr algn="ctr">
                        <a:lnSpc>
                          <a:spcPts val="4300"/>
                        </a:lnSpc>
                      </a:pP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300"/>
                        </a:lnSpc>
                      </a:pP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原始資料筆數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4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含</a:t>
                      </a:r>
                      <a:r>
                        <a:rPr lang="zh-CN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缺失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資料筆數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4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完整資料筆數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155996"/>
                  </a:ext>
                </a:extLst>
              </a:tr>
              <a:tr h="6993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4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氣喘病患</a:t>
                      </a:r>
                      <a:r>
                        <a:rPr lang="zh-CN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生理</a:t>
                      </a:r>
                      <a:r>
                        <a:rPr lang="zh-TW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資料</a:t>
                      </a: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300"/>
                        </a:lnSpc>
                      </a:pPr>
                      <a:r>
                        <a:rPr lang="zh-TW" altLang="en-US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          </a:t>
                      </a:r>
                      <a:r>
                        <a:rPr lang="en-US" altLang="zh-TW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4362</a:t>
                      </a:r>
                      <a:r>
                        <a:rPr lang="zh-TW" altLang="en-US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            </a:t>
                      </a:r>
                      <a:r>
                        <a:rPr lang="en-US" altLang="zh-TW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-</a:t>
                      </a:r>
                      <a:r>
                        <a:rPr lang="zh-TW" altLang="en-US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  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300"/>
                        </a:lnSpc>
                      </a:pPr>
                      <a:r>
                        <a:rPr lang="zh-TW" altLang="en-US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         </a:t>
                      </a:r>
                      <a:r>
                        <a:rPr lang="en-US" altLang="zh-TW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143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300"/>
                        </a:lnSpc>
                      </a:pPr>
                      <a:r>
                        <a:rPr lang="en-US" altLang="zh-TW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=</a:t>
                      </a:r>
                      <a:r>
                        <a:rPr lang="zh-TW" altLang="en-US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         </a:t>
                      </a:r>
                      <a:r>
                        <a:rPr lang="en-US" altLang="zh-TW" sz="1600" dirty="0"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  <a:cs typeface="Arial" panose="020B0604020202020204" pitchFamily="34" charset="0"/>
                        </a:rPr>
                        <a:t>4219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904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1139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-261257" y="1607234"/>
            <a:ext cx="8098972" cy="4273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lang="zh-TW" altLang="zh-TW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離群值處理</a:t>
            </a:r>
            <a:r>
              <a:rPr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以繪製箱形圖觀察各個特徵，將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   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   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的值視為離群值，再搭配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Domain Knowledge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決定是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   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否刪除該筆資料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00150" lvl="2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總計刪除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15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筆含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離群值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的資料。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3E6AEEF-AC85-FE45-960F-A093019F6B6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3" t="9197" r="8044"/>
          <a:stretch/>
        </p:blipFill>
        <p:spPr bwMode="auto">
          <a:xfrm>
            <a:off x="7422370" y="1815854"/>
            <a:ext cx="4073851" cy="3386203"/>
          </a:xfrm>
          <a:prstGeom prst="rect">
            <a:avLst/>
          </a:prstGeom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0C5D561-932D-CC41-9862-413348FEEE0B}"/>
              </a:ext>
            </a:extLst>
          </p:cNvPr>
          <p:cNvSpPr txBox="1"/>
          <p:nvPr/>
        </p:nvSpPr>
        <p:spPr>
          <a:xfrm>
            <a:off x="1121230" y="2658749"/>
            <a:ext cx="5268685" cy="135517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sz="22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&lt;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第一四分位數（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Q1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r>
              <a:rPr lang="en-US" altLang="zh-TW" sz="22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-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1.5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倍四分位距（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IQR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>
              <a:lnSpc>
                <a:spcPts val="3700"/>
              </a:lnSpc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		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 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   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或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>
              <a:lnSpc>
                <a:spcPts val="3500"/>
              </a:lnSpc>
            </a:pP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sz="22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&gt;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第三四分位數（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Q3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r>
              <a:rPr lang="en-US" altLang="zh-TW" sz="21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+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1.5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倍四分位距（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IQR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4B6CC1F2-4A56-CE41-ADCA-D77CAC18F7A8}"/>
              </a:ext>
            </a:extLst>
          </p:cNvPr>
          <p:cNvSpPr/>
          <p:nvPr/>
        </p:nvSpPr>
        <p:spPr>
          <a:xfrm>
            <a:off x="10264549" y="2982552"/>
            <a:ext cx="1065439" cy="707572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8557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9160819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kumimoji="1" lang="zh-CN" altLang="en-US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觀察</a:t>
            </a:r>
            <a:r>
              <a:rPr lang="zh-TW" altLang="zh-TW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離群值</a:t>
            </a:r>
            <a:r>
              <a:rPr lang="zh-TW" altLang="en-US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影響：</a:t>
            </a: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以前一天的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值和當天的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值做散佈圖，可明顯觀察到離群的影響。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460E3DB-86EC-B249-BFF2-A35249D62E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756" y="3075043"/>
            <a:ext cx="3260841" cy="326084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58D9F5E-9BD9-D342-8A69-53072C3EE9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6" y="3070169"/>
            <a:ext cx="3265715" cy="326571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14F4A5F-7B90-404B-8612-6099A6FC74AE}"/>
              </a:ext>
            </a:extLst>
          </p:cNvPr>
          <p:cNvSpPr txBox="1"/>
          <p:nvPr/>
        </p:nvSpPr>
        <p:spPr>
          <a:xfrm>
            <a:off x="3511390" y="2644340"/>
            <a:ext cx="1469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>
                <a:latin typeface="STZhongsong" panose="02010600040101010101" pitchFamily="2" charset="-122"/>
                <a:ea typeface="STZhongsong" panose="02010600040101010101" pitchFamily="2" charset="-122"/>
              </a:rPr>
              <a:t>未處理離群值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6468106-0836-674F-B4A5-2167B71CCE5B}"/>
              </a:ext>
            </a:extLst>
          </p:cNvPr>
          <p:cNvSpPr txBox="1"/>
          <p:nvPr/>
        </p:nvSpPr>
        <p:spPr>
          <a:xfrm>
            <a:off x="6972297" y="2644340"/>
            <a:ext cx="1469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>
                <a:latin typeface="STZhongsong" panose="02010600040101010101" pitchFamily="2" charset="-122"/>
                <a:ea typeface="STZhongsong" panose="02010600040101010101" pitchFamily="2" charset="-122"/>
              </a:rPr>
              <a:t>處理離群值</a:t>
            </a:r>
            <a:r>
              <a:rPr kumimoji="1" lang="zh-CN" altLang="en-US" sz="1600" dirty="0">
                <a:latin typeface="STZhongsong" panose="02010600040101010101" pitchFamily="2" charset="-122"/>
                <a:ea typeface="STZhongsong" panose="02010600040101010101" pitchFamily="2" charset="-122"/>
              </a:rPr>
              <a:t>後</a:t>
            </a:r>
            <a:endParaRPr kumimoji="1" lang="zh-TW" altLang="en-US" sz="16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4094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5A1D0A3-6B64-BE45-9691-F8719AC1BF69}"/>
              </a:ext>
            </a:extLst>
          </p:cNvPr>
          <p:cNvSpPr/>
          <p:nvPr/>
        </p:nvSpPr>
        <p:spPr>
          <a:xfrm>
            <a:off x="1496295" y="1433965"/>
            <a:ext cx="7375561" cy="2298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lang="en-US" altLang="zh-TW" sz="2000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Pearson correlation</a:t>
            </a:r>
            <a:r>
              <a:rPr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右圖為</a:t>
            </a:r>
            <a:r>
              <a:rPr lang="zh-CN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當日</a:t>
            </a: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值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與</a:t>
            </a:r>
            <a:r>
              <a:rPr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各</a:t>
            </a:r>
            <a:r>
              <a:rPr lang="zh-TW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特徵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間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heat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map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部分截圖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可以觀察到，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越</a:t>
            </a:r>
            <a:r>
              <a:rPr lang="zh-CN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多天前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的相關症狀和服藥情形和</a:t>
            </a:r>
            <a:r>
              <a:rPr lang="zh-CN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當日</a:t>
            </a: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值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相關性越高，推測因為出現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相關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症狀者會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搭配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服藥，而服藥天數越多也越能提高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值。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85903AA-FDE8-354C-94FA-5B2676923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9612" y="0"/>
            <a:ext cx="1888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35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2" y="1063230"/>
            <a:ext cx="2878074" cy="715518"/>
          </a:xfrm>
        </p:spPr>
        <p:txBody>
          <a:bodyPr>
            <a:normAutofit/>
          </a:bodyPr>
          <a:lstStyle/>
          <a:p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outline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2" y="2479497"/>
            <a:ext cx="3887153" cy="2329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專題簡介</a:t>
            </a:r>
            <a:endParaRPr kumimoji="1" lang="en-US" altLang="zh-TW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資料分析與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endParaRPr kumimoji="1" lang="en-US" altLang="zh-CN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參考資料</a:t>
            </a: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7582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66908C3-9734-DA47-A6BC-4646E411E10B}"/>
              </a:ext>
            </a:extLst>
          </p:cNvPr>
          <p:cNvSpPr/>
          <p:nvPr/>
        </p:nvSpPr>
        <p:spPr>
          <a:xfrm>
            <a:off x="1496295" y="1433965"/>
            <a:ext cx="9160819" cy="5119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資料特徵工程</a:t>
            </a:r>
            <a:r>
              <a:rPr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One-Hot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編碼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.Lucida Grande UI Regular"/>
              <a:buChar char="▫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處理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Categorical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類別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的資料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Binning</a:t>
            </a:r>
          </a:p>
          <a:p>
            <a:pPr marL="1714500" lvl="3" indent="-342900">
              <a:lnSpc>
                <a:spcPts val="3300"/>
              </a:lnSpc>
              <a:buFont typeface=".Lucida Grande UI Regular"/>
              <a:buChar char="▫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做數值分段。 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新增特徵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.Lucida Grande UI Regular"/>
              <a:buChar char="▫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利用原先的特徵，製作新的相關特徵，包括前後兩天的溫差值、濕度差值、各種空污指標差值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、早晚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PEFR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變異量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等。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資料降維</a:t>
            </a:r>
            <a:endParaRPr lang="en-US" altLang="zh-TW" sz="16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.Lucida Grande UI Regular"/>
              <a:buChar char="▫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在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One-Hot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編碼以及新增特徵過後，資料維度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大幅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上升，使用主成分分析（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PCA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），希望能保有原先資料的資訊，並有效的把資料從高維度轉換到低維度。</a:t>
            </a:r>
            <a:endParaRPr lang="zh-TW" altLang="zh-TW" sz="16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9048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3" y="1454468"/>
            <a:ext cx="3228104" cy="464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模型與資料介紹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模型簡介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資料介紹</a:t>
            </a:r>
            <a:endParaRPr kumimoji="1" lang="en-US" altLang="zh-TW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資料特徵工程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90B1CA9-76D5-6443-84A5-184B81B287E4}"/>
              </a:ext>
            </a:extLst>
          </p:cNvPr>
          <p:cNvSpPr txBox="1">
            <a:spLocks/>
          </p:cNvSpPr>
          <p:nvPr/>
        </p:nvSpPr>
        <p:spPr bwMode="black">
          <a:xfrm>
            <a:off x="4247989" y="552614"/>
            <a:ext cx="3581232" cy="71551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資料分析與</a:t>
            </a:r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</a:p>
        </p:txBody>
      </p:sp>
    </p:spTree>
    <p:extLst>
      <p:ext uri="{BB962C8B-B14F-4D97-AF65-F5344CB8AC3E}">
        <p14:creationId xmlns:p14="http://schemas.microsoft.com/office/powerpoint/2010/main" val="4235130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8986647" cy="2580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用前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n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天資料預測下一天的氣喘嚴重程度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值區間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）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lang="en-US" altLang="zh-TW" dirty="0">
              <a:solidFill>
                <a:srgbClr val="C00000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n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: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to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be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decided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，根據之後實驗結果決定。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3E277174-94AC-D344-8B95-27DB7986B601}"/>
              </a:ext>
            </a:extLst>
          </p:cNvPr>
          <p:cNvGrpSpPr/>
          <p:nvPr/>
        </p:nvGrpSpPr>
        <p:grpSpPr>
          <a:xfrm>
            <a:off x="1619433" y="3168391"/>
            <a:ext cx="9151022" cy="1463898"/>
            <a:chOff x="1619433" y="2609637"/>
            <a:chExt cx="9151022" cy="1463898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AEF20324-83CD-DC46-85DC-75C99067B78B}"/>
                </a:ext>
              </a:extLst>
            </p:cNvPr>
            <p:cNvGrpSpPr/>
            <p:nvPr/>
          </p:nvGrpSpPr>
          <p:grpSpPr>
            <a:xfrm>
              <a:off x="1619433" y="2609637"/>
              <a:ext cx="8727800" cy="1463898"/>
              <a:chOff x="942680" y="3700427"/>
              <a:chExt cx="5716550" cy="958827"/>
            </a:xfrm>
          </p:grpSpPr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B3FA3CC9-3FE0-774E-8E55-BAE625824EFB}"/>
                  </a:ext>
                </a:extLst>
              </p:cNvPr>
              <p:cNvSpPr txBox="1"/>
              <p:nvPr/>
            </p:nvSpPr>
            <p:spPr>
              <a:xfrm>
                <a:off x="4484644" y="4301415"/>
                <a:ext cx="1045900" cy="287054"/>
              </a:xfrm>
              <a:prstGeom prst="rect">
                <a:avLst/>
              </a:prstGeom>
              <a:noFill/>
              <a:ln w="31750">
                <a:solidFill>
                  <a:srgbClr val="00549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860"/>
                  </a:lnSpc>
                </a:pPr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Day t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5E0638E1-A913-4846-A496-FCC943FB2907}"/>
                  </a:ext>
                </a:extLst>
              </p:cNvPr>
              <p:cNvSpPr txBox="1"/>
              <p:nvPr/>
            </p:nvSpPr>
            <p:spPr>
              <a:xfrm>
                <a:off x="942680" y="4304992"/>
                <a:ext cx="1201806" cy="287054"/>
              </a:xfrm>
              <a:prstGeom prst="rect">
                <a:avLst/>
              </a:prstGeom>
              <a:noFill/>
              <a:ln w="31750">
                <a:solidFill>
                  <a:srgbClr val="00549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860"/>
                  </a:lnSpc>
                </a:pPr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Day t-n+1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48C0A50A-596C-4842-A481-5BD9058189BB}"/>
                  </a:ext>
                </a:extLst>
              </p:cNvPr>
              <p:cNvSpPr txBox="1"/>
              <p:nvPr/>
            </p:nvSpPr>
            <p:spPr>
              <a:xfrm>
                <a:off x="3355958" y="4301415"/>
                <a:ext cx="1045900" cy="287054"/>
              </a:xfrm>
              <a:prstGeom prst="rect">
                <a:avLst/>
              </a:prstGeom>
              <a:noFill/>
              <a:ln w="31750">
                <a:solidFill>
                  <a:srgbClr val="00549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860"/>
                  </a:lnSpc>
                </a:pPr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Day t-1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F1C5DA95-10F2-B243-B5F3-D448775204AE}"/>
                  </a:ext>
                </a:extLst>
              </p:cNvPr>
              <p:cNvSpPr txBox="1"/>
              <p:nvPr/>
            </p:nvSpPr>
            <p:spPr>
              <a:xfrm>
                <a:off x="5613330" y="4301415"/>
                <a:ext cx="1045900" cy="287054"/>
              </a:xfrm>
              <a:prstGeom prst="rect">
                <a:avLst/>
              </a:prstGeom>
              <a:noFill/>
              <a:ln w="31750">
                <a:solidFill>
                  <a:srgbClr val="00549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860"/>
                  </a:lnSpc>
                </a:pPr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Day t+1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55DE1738-5F0B-AF48-9721-70FEAA4E9E50}"/>
                  </a:ext>
                </a:extLst>
              </p:cNvPr>
              <p:cNvSpPr txBox="1"/>
              <p:nvPr/>
            </p:nvSpPr>
            <p:spPr>
              <a:xfrm>
                <a:off x="2227272" y="4301415"/>
                <a:ext cx="1045900" cy="357839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……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4" name="左中括弧 13">
                <a:extLst>
                  <a:ext uri="{FF2B5EF4-FFF2-40B4-BE49-F238E27FC236}">
                    <a16:creationId xmlns:a16="http://schemas.microsoft.com/office/drawing/2014/main" id="{7035569C-CD75-474C-9EF1-3A9EF9FB3645}"/>
                  </a:ext>
                </a:extLst>
              </p:cNvPr>
              <p:cNvSpPr/>
              <p:nvPr/>
            </p:nvSpPr>
            <p:spPr>
              <a:xfrm rot="5400000">
                <a:off x="3191530" y="2418242"/>
                <a:ext cx="163285" cy="3603061"/>
              </a:xfrm>
              <a:prstGeom prst="leftBracket">
                <a:avLst/>
              </a:prstGeom>
              <a:ln w="31750">
                <a:solidFill>
                  <a:srgbClr val="00549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3E9EA980-BAF4-2545-8045-B915072429D6}"/>
                  </a:ext>
                </a:extLst>
              </p:cNvPr>
              <p:cNvSpPr txBox="1"/>
              <p:nvPr/>
            </p:nvSpPr>
            <p:spPr>
              <a:xfrm>
                <a:off x="2195816" y="3700427"/>
                <a:ext cx="2154712" cy="27886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2640"/>
                  </a:lnSpc>
                </a:pPr>
                <a:r>
                  <a:rPr kumimoji="1" lang="en-US" altLang="zh-TW" sz="22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n days </a:t>
                </a:r>
                <a:endPara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</p:grp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4A456555-D64A-5C4F-866A-D13CAEA6BD7A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V="1">
              <a:off x="5177535" y="3071813"/>
              <a:ext cx="0" cy="206091"/>
            </a:xfrm>
            <a:prstGeom prst="line">
              <a:avLst/>
            </a:prstGeom>
            <a:ln w="31750">
              <a:solidFill>
                <a:srgbClr val="00549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94F33AA0-8927-6646-A7FA-A68B2F4D9400}"/>
                </a:ext>
              </a:extLst>
            </p:cNvPr>
            <p:cNvSpPr txBox="1"/>
            <p:nvPr/>
          </p:nvSpPr>
          <p:spPr>
            <a:xfrm>
              <a:off x="8327172" y="2610463"/>
              <a:ext cx="2443283" cy="425758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640"/>
                </a:lnSpc>
              </a:pPr>
              <a:r>
                <a:rPr kumimoji="1" lang="en-US" altLang="zh-TW" sz="22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day</a:t>
              </a:r>
              <a:r>
                <a: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 </a:t>
              </a:r>
              <a:r>
                <a:rPr kumimoji="1" lang="en-US" altLang="zh-TW" sz="22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to</a:t>
              </a:r>
              <a:r>
                <a:rPr kumimoji="1" lang="zh-TW" altLang="en-US" sz="22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 </a:t>
              </a:r>
              <a:r>
                <a:rPr kumimoji="1" lang="en-US" altLang="zh-TW" sz="22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predict</a:t>
              </a:r>
              <a:endPara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cxnSp>
          <p:nvCxnSpPr>
            <p:cNvPr id="8" name="直線接點 7">
              <a:extLst>
                <a:ext uri="{FF2B5EF4-FFF2-40B4-BE49-F238E27FC236}">
                  <a16:creationId xmlns:a16="http://schemas.microsoft.com/office/drawing/2014/main" id="{F20BC79B-0E08-A249-A79F-5BCCC29D6D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48813" y="3078022"/>
              <a:ext cx="0" cy="455389"/>
            </a:xfrm>
            <a:prstGeom prst="line">
              <a:avLst/>
            </a:prstGeom>
            <a:ln w="31750">
              <a:solidFill>
                <a:srgbClr val="00549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5837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10610824" cy="2208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資料集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同一人連續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2~5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天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有資料之筆數統計。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0"/>
          <a:stretch/>
        </p:blipFill>
        <p:spPr bwMode="auto">
          <a:xfrm>
            <a:off x="3272276" y="2437143"/>
            <a:ext cx="5647448" cy="402504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625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8986647" cy="2157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二分類問題：</a:t>
            </a:r>
            <a:endParaRPr lang="zh-TW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2">
              <a:lnSpc>
                <a:spcPts val="3300"/>
              </a:lnSpc>
            </a:pP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10D5D89-FE18-844D-865D-BBC3CDFDA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6504009"/>
              </p:ext>
            </p:extLst>
          </p:nvPr>
        </p:nvGraphicFramePr>
        <p:xfrm>
          <a:off x="4544296" y="2721742"/>
          <a:ext cx="3714114" cy="119217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81230">
                  <a:extLst>
                    <a:ext uri="{9D8B030D-6E8A-4147-A177-3AD203B41FA5}">
                      <a16:colId xmlns:a16="http://schemas.microsoft.com/office/drawing/2014/main" val="1547862990"/>
                    </a:ext>
                  </a:extLst>
                </a:gridCol>
                <a:gridCol w="2332884">
                  <a:extLst>
                    <a:ext uri="{9D8B030D-6E8A-4147-A177-3AD203B41FA5}">
                      <a16:colId xmlns:a16="http://schemas.microsoft.com/office/drawing/2014/main" val="3488519247"/>
                    </a:ext>
                  </a:extLst>
                </a:gridCol>
              </a:tblGrid>
              <a:tr h="397392"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zh-TW" sz="1500" kern="100" dirty="0">
                          <a:solidFill>
                            <a:srgbClr val="008F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綠燈區</a:t>
                      </a:r>
                      <a:endParaRPr lang="zh-TW" sz="1500" kern="100" dirty="0">
                        <a:solidFill>
                          <a:srgbClr val="008F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PEFR &gt;80%</a:t>
                      </a:r>
                      <a:endParaRPr lang="zh-TW" sz="15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1785378"/>
                  </a:ext>
                </a:extLst>
              </a:tr>
              <a:tr h="397392"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zh-TW" sz="1500" kern="100" dirty="0">
                          <a:solidFill>
                            <a:srgbClr val="FFC0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黃燈區</a:t>
                      </a:r>
                      <a:endParaRPr lang="zh-TW" sz="1500" kern="100" dirty="0">
                        <a:solidFill>
                          <a:srgbClr val="FFC0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80%&gt; PEFR &gt;60%</a:t>
                      </a:r>
                      <a:endParaRPr lang="zh-TW" sz="15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4457136"/>
                  </a:ext>
                </a:extLst>
              </a:tr>
              <a:tr h="397392"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zh-TW" sz="1500" kern="100" dirty="0">
                          <a:solidFill>
                            <a:srgbClr val="C000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紅燈區</a:t>
                      </a:r>
                      <a:endParaRPr lang="zh-TW" sz="1500" kern="100" dirty="0">
                        <a:solidFill>
                          <a:srgbClr val="C000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04800" algn="l">
                        <a:lnSpc>
                          <a:spcPts val="29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PEFR &lt;60%</a:t>
                      </a:r>
                      <a:endParaRPr lang="zh-TW" sz="15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5328300"/>
                  </a:ext>
                </a:extLst>
              </a:tr>
            </a:tbl>
          </a:graphicData>
        </a:graphic>
      </p:graphicFrame>
      <p:sp>
        <p:nvSpPr>
          <p:cNvPr id="9" name="左中括弧 8">
            <a:extLst>
              <a:ext uri="{FF2B5EF4-FFF2-40B4-BE49-F238E27FC236}">
                <a16:creationId xmlns:a16="http://schemas.microsoft.com/office/drawing/2014/main" id="{B7372550-F3ED-F44D-8265-744B1115BD11}"/>
              </a:ext>
            </a:extLst>
          </p:cNvPr>
          <p:cNvSpPr/>
          <p:nvPr/>
        </p:nvSpPr>
        <p:spPr>
          <a:xfrm>
            <a:off x="4166886" y="2847371"/>
            <a:ext cx="254643" cy="576951"/>
          </a:xfrm>
          <a:prstGeom prst="leftBracket">
            <a:avLst/>
          </a:prstGeom>
          <a:ln w="31750">
            <a:solidFill>
              <a:srgbClr val="005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998B4D98-869E-814B-8969-AD0F5A7BD09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74009" y="3700323"/>
            <a:ext cx="570669" cy="1"/>
          </a:xfrm>
          <a:prstGeom prst="line">
            <a:avLst/>
          </a:prstGeom>
          <a:ln w="31750">
            <a:solidFill>
              <a:srgbClr val="005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933D1EF-1A11-5048-B8A2-EDE79D0DCAA0}"/>
              </a:ext>
            </a:extLst>
          </p:cNvPr>
          <p:cNvSpPr txBox="1"/>
          <p:nvPr/>
        </p:nvSpPr>
        <p:spPr>
          <a:xfrm>
            <a:off x="2850884" y="2951180"/>
            <a:ext cx="10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Label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0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13B552C-5863-C94B-9F16-4C1B72141F9F}"/>
              </a:ext>
            </a:extLst>
          </p:cNvPr>
          <p:cNvSpPr txBox="1"/>
          <p:nvPr/>
        </p:nvSpPr>
        <p:spPr>
          <a:xfrm>
            <a:off x="2855437" y="3515657"/>
            <a:ext cx="10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Label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20FF076E-F0F6-314D-B66C-B4ECB7A26E69}"/>
              </a:ext>
            </a:extLst>
          </p:cNvPr>
          <p:cNvCxnSpPr>
            <a:cxnSpLocks/>
          </p:cNvCxnSpPr>
          <p:nvPr/>
        </p:nvCxnSpPr>
        <p:spPr>
          <a:xfrm>
            <a:off x="3874009" y="3159592"/>
            <a:ext cx="300420" cy="0"/>
          </a:xfrm>
          <a:prstGeom prst="line">
            <a:avLst/>
          </a:prstGeom>
          <a:ln w="31750">
            <a:solidFill>
              <a:srgbClr val="005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343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5" y="1433965"/>
            <a:ext cx="8986647" cy="4696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實驗規劃：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模型選擇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以下列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4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種模型進行實驗比較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Decision Tree</a:t>
            </a: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Random Forest</a:t>
            </a: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Logistic Regression</a:t>
            </a: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SVM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不平衡處理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以下列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4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種方式進行實驗比較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未處理不平衡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SMOTE</a:t>
            </a: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SMOTE + ENN</a:t>
            </a:r>
          </a:p>
          <a:p>
            <a:pPr marL="1714500" lvl="3" indent="-342900">
              <a:lnSpc>
                <a:spcPts val="3300"/>
              </a:lnSpc>
              <a:buFont typeface="+mj-lt"/>
              <a:buAutoNum type="arabicPeriod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調整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weight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參數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22576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-173621" y="1231014"/>
            <a:ext cx="8986647" cy="470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評估指標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–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f1-score</a:t>
            </a:r>
            <a:endParaRPr lang="zh-TW" altLang="zh-TW" dirty="0">
              <a:solidFill>
                <a:srgbClr val="C00000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627BDC3-3A70-F743-91B3-2C92A4EE3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072276"/>
              </p:ext>
            </p:extLst>
          </p:nvPr>
        </p:nvGraphicFramePr>
        <p:xfrm>
          <a:off x="392757" y="1844157"/>
          <a:ext cx="11412644" cy="4540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663">
                  <a:extLst>
                    <a:ext uri="{9D8B030D-6E8A-4147-A177-3AD203B41FA5}">
                      <a16:colId xmlns:a16="http://schemas.microsoft.com/office/drawing/2014/main" val="2133579523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460044877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3010365033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369157706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629705020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942191049"/>
                    </a:ext>
                  </a:extLst>
                </a:gridCol>
              </a:tblGrid>
              <a:tr h="343361"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imbalance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Random Forest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Logistic Regression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SVM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32927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None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0.517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614197"/>
                  </a:ext>
                </a:extLst>
              </a:tr>
              <a:tr h="34925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0.829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440555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0.690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176319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0.655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6704721"/>
                  </a:ext>
                </a:extLst>
              </a:tr>
              <a:tr h="2794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0.802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0.637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59380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0.548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5224974"/>
                  </a:ext>
                </a:extLst>
              </a:tr>
              <a:tr h="27940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+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ENN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0.671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0.649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5416060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0.759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0.634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3808391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0.545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363635"/>
                  </a:ext>
                </a:extLst>
              </a:tr>
              <a:tr h="34925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Adjust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weights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0.575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75763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0.786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197432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153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5257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-173621" y="1231014"/>
            <a:ext cx="8986647" cy="470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SMOTE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和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SMOTE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+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ENN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的表現較佳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、穩定</a:t>
            </a:r>
            <a:endParaRPr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627BDC3-3A70-F743-91B3-2C92A4EE3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053168"/>
              </p:ext>
            </p:extLst>
          </p:nvPr>
        </p:nvGraphicFramePr>
        <p:xfrm>
          <a:off x="392757" y="1844157"/>
          <a:ext cx="11412644" cy="4540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663">
                  <a:extLst>
                    <a:ext uri="{9D8B030D-6E8A-4147-A177-3AD203B41FA5}">
                      <a16:colId xmlns:a16="http://schemas.microsoft.com/office/drawing/2014/main" val="2133579523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460044877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3010365033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369157706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629705020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942191049"/>
                    </a:ext>
                  </a:extLst>
                </a:gridCol>
              </a:tblGrid>
              <a:tr h="343361"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imbalance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Random Forest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Logistic Regression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SVM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32927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None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0.517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614197"/>
                  </a:ext>
                </a:extLst>
              </a:tr>
              <a:tr h="34925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0.829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440555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0.690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176319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0.655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04721"/>
                  </a:ext>
                </a:extLst>
              </a:tr>
              <a:tr h="2794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0.802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0.637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59380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0.548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24974"/>
                  </a:ext>
                </a:extLst>
              </a:tr>
              <a:tr h="27940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+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ENN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0.671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0.649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416060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0.759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0.634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808391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0.545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63635"/>
                  </a:ext>
                </a:extLst>
              </a:tr>
              <a:tr h="34925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Adjust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weights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0.575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75763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0.786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197432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153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4315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-173621" y="1231014"/>
            <a:ext cx="8986647" cy="470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其中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n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=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2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的表現較佳、穩定</a:t>
            </a:r>
            <a:endParaRPr lang="zh-TW" altLang="zh-TW" dirty="0">
              <a:solidFill>
                <a:srgbClr val="C00000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627BDC3-3A70-F743-91B3-2C92A4EE3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90613"/>
              </p:ext>
            </p:extLst>
          </p:nvPr>
        </p:nvGraphicFramePr>
        <p:xfrm>
          <a:off x="392757" y="1844157"/>
          <a:ext cx="11412644" cy="4540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663">
                  <a:extLst>
                    <a:ext uri="{9D8B030D-6E8A-4147-A177-3AD203B41FA5}">
                      <a16:colId xmlns:a16="http://schemas.microsoft.com/office/drawing/2014/main" val="2133579523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460044877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3010365033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369157706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629705020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942191049"/>
                    </a:ext>
                  </a:extLst>
                </a:gridCol>
              </a:tblGrid>
              <a:tr h="343361"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imbalance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Random Forest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Logistic Regression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SVM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32927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None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0.517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614197"/>
                  </a:ext>
                </a:extLst>
              </a:tr>
              <a:tr h="34925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0.829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440555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0.690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176319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0.655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04721"/>
                  </a:ext>
                </a:extLst>
              </a:tr>
              <a:tr h="2794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0.802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0.637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59380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0.548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24974"/>
                  </a:ext>
                </a:extLst>
              </a:tr>
              <a:tr h="27940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+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ENN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0.671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0.649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416060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0.759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0.634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808391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0.545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63635"/>
                  </a:ext>
                </a:extLst>
              </a:tr>
              <a:tr h="34925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Adjust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weights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0.575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75763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0.786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197432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153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78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-173621" y="1231014"/>
            <a:ext cx="11239018" cy="470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其中又以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Logistic Regression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和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SVM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的表現較佳、穩定</a:t>
            </a:r>
            <a:endParaRPr lang="zh-TW" altLang="zh-TW" dirty="0">
              <a:solidFill>
                <a:srgbClr val="C00000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627BDC3-3A70-F743-91B3-2C92A4EE3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863642"/>
              </p:ext>
            </p:extLst>
          </p:nvPr>
        </p:nvGraphicFramePr>
        <p:xfrm>
          <a:off x="392757" y="1844157"/>
          <a:ext cx="11412644" cy="45523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663">
                  <a:extLst>
                    <a:ext uri="{9D8B030D-6E8A-4147-A177-3AD203B41FA5}">
                      <a16:colId xmlns:a16="http://schemas.microsoft.com/office/drawing/2014/main" val="2133579523"/>
                    </a:ext>
                  </a:extLst>
                </a:gridCol>
                <a:gridCol w="451413">
                  <a:extLst>
                    <a:ext uri="{9D8B030D-6E8A-4147-A177-3AD203B41FA5}">
                      <a16:colId xmlns:a16="http://schemas.microsoft.com/office/drawing/2014/main" val="460044877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3010365033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369157706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2629705020"/>
                    </a:ext>
                  </a:extLst>
                </a:gridCol>
                <a:gridCol w="2404642">
                  <a:extLst>
                    <a:ext uri="{9D8B030D-6E8A-4147-A177-3AD203B41FA5}">
                      <a16:colId xmlns:a16="http://schemas.microsoft.com/office/drawing/2014/main" val="942191049"/>
                    </a:ext>
                  </a:extLst>
                </a:gridCol>
              </a:tblGrid>
              <a:tr h="343361"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imbalance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Decision Tree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Random Forest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Logistic Regression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16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SVM</a:t>
                      </a:r>
                    </a:p>
                  </a:txBody>
                  <a:tcPr>
                    <a:solidFill>
                      <a:srgbClr val="C5E6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432927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None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0.517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614197"/>
                  </a:ext>
                </a:extLst>
              </a:tr>
              <a:tr h="34925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0.829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7440555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0.690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176319"/>
                  </a:ext>
                </a:extLst>
              </a:tr>
              <a:tr h="332288">
                <a:tc rowSpan="3">
                  <a:txBody>
                    <a:bodyPr/>
                    <a:lstStyle/>
                    <a:p>
                      <a:pPr algn="ctr">
                        <a:lnSpc>
                          <a:spcPts val="23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23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0.559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0.655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04721"/>
                  </a:ext>
                </a:extLst>
              </a:tr>
              <a:tr h="27940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800" b="1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0.802</a:t>
                      </a:r>
                      <a:endParaRPr lang="zh-TW" altLang="en-US" sz="1800" b="1" dirty="0">
                        <a:ln>
                          <a:noFill/>
                        </a:ln>
                        <a:solidFill>
                          <a:srgbClr val="C00000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800" b="1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0.637</a:t>
                      </a:r>
                      <a:endParaRPr lang="zh-TW" altLang="en-US" sz="1800" b="1" dirty="0">
                        <a:ln>
                          <a:noFill/>
                        </a:ln>
                        <a:solidFill>
                          <a:srgbClr val="C00000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59380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0.548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24974"/>
                  </a:ext>
                </a:extLst>
              </a:tr>
              <a:tr h="27940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SMOTE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+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ENN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0.671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0.649</a:t>
                      </a:r>
                      <a:endParaRPr lang="zh-TW" altLang="en-US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416060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0.580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0.629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800" b="1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0.759</a:t>
                      </a:r>
                      <a:endParaRPr lang="zh-TW" altLang="en-US" sz="1800" b="1" dirty="0">
                        <a:ln>
                          <a:noFill/>
                        </a:ln>
                        <a:solidFill>
                          <a:srgbClr val="C00000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800" b="1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0.634</a:t>
                      </a:r>
                      <a:endParaRPr lang="zh-TW" altLang="en-US" sz="1800" b="1" dirty="0">
                        <a:ln>
                          <a:noFill/>
                        </a:ln>
                        <a:solidFill>
                          <a:srgbClr val="C00000"/>
                        </a:solidFill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B9C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808391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0.506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0.545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n>
                            <a:noFill/>
                          </a:ln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0.590</a:t>
                      </a:r>
                      <a:endParaRPr lang="zh-TW" altLang="en-US" sz="1600" dirty="0">
                        <a:ln>
                          <a:noFill/>
                        </a:ln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63635"/>
                  </a:ext>
                </a:extLst>
              </a:tr>
              <a:tr h="349250">
                <a:tc rowSpan="3">
                  <a:txBody>
                    <a:bodyPr/>
                    <a:lstStyle/>
                    <a:p>
                      <a:pPr algn="ctr">
                        <a:lnSpc>
                          <a:spcPts val="1860"/>
                        </a:lnSpc>
                      </a:pPr>
                      <a:endParaRPr lang="en-US" altLang="zh-TW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  <a:p>
                      <a:pPr algn="ctr">
                        <a:lnSpc>
                          <a:spcPts val="18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Adjust</a:t>
                      </a:r>
                      <a:r>
                        <a:rPr lang="zh-TW" altLang="en-US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 </a:t>
                      </a: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weights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1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0.528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0.575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757633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0.598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0.786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0.613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197432"/>
                  </a:ext>
                </a:extLst>
              </a:tr>
              <a:tr h="33228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3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0.512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0.494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0.654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0"/>
                        </a:lnSpc>
                      </a:pPr>
                      <a:r>
                        <a:rPr lang="en-US" altLang="zh-TW" sz="1600" dirty="0"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0.564</a:t>
                      </a:r>
                      <a:endParaRPr lang="zh-TW" altLang="en-US" sz="1600" dirty="0">
                        <a:latin typeface="STZhongsong" panose="02010600040101010101" pitchFamily="2" charset="-122"/>
                        <a:ea typeface="STZhongsong" panose="02010600040101010101" pitchFamily="2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153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088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2" y="1063230"/>
            <a:ext cx="2878074" cy="715518"/>
          </a:xfrm>
        </p:spPr>
        <p:txBody>
          <a:bodyPr>
            <a:normAutofit/>
          </a:bodyPr>
          <a:lstStyle/>
          <a:p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outline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2" y="2479497"/>
            <a:ext cx="3887153" cy="2329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專題簡介</a:t>
            </a:r>
            <a:endParaRPr kumimoji="1" lang="en-US" altLang="zh-TW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資料分析與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參考資料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23334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0009" y="1943251"/>
            <a:ext cx="8986647" cy="2157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實驗結果：根據上述實驗數據，選擇下列設定做參數最後優化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模型：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Logistic Regression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、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SVM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用前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n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天資料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n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=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2</a:t>
            </a: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不平衡處理：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SMOTE</a:t>
            </a: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評估指標：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label</a:t>
            </a:r>
            <a:r>
              <a:rPr kumimoji="1"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1</a:t>
            </a:r>
            <a:r>
              <a:rPr kumimoji="1"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（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PEFR</a:t>
            </a:r>
            <a:r>
              <a:rPr kumimoji="1"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紅燈區）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recall</a:t>
            </a:r>
            <a:r>
              <a:rPr kumimoji="1"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87413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1496296" y="1433965"/>
            <a:ext cx="8701000" cy="1310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實驗結果：</a:t>
            </a: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在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f1-score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沒有顯著差異下，選擇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recall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值較高的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SVM</a:t>
            </a:r>
            <a:r>
              <a:rPr kumimoji="1" lang="zh-CN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作為最終</a:t>
            </a:r>
            <a:r>
              <a:rPr kumimoji="1" lang="en-US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上部署的模型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2D96FA84-DA57-A54E-A203-042ED9DBF9E6}"/>
              </a:ext>
            </a:extLst>
          </p:cNvPr>
          <p:cNvGrpSpPr/>
          <p:nvPr/>
        </p:nvGrpSpPr>
        <p:grpSpPr>
          <a:xfrm>
            <a:off x="532028" y="3339616"/>
            <a:ext cx="11070017" cy="2371338"/>
            <a:chOff x="543603" y="4045672"/>
            <a:chExt cx="11070017" cy="2371338"/>
          </a:xfrm>
        </p:grpSpPr>
        <p:pic>
          <p:nvPicPr>
            <p:cNvPr id="1027" name="Picture 3" descr="page6image42370480">
              <a:extLst>
                <a:ext uri="{FF2B5EF4-FFF2-40B4-BE49-F238E27FC236}">
                  <a16:creationId xmlns:a16="http://schemas.microsoft.com/office/drawing/2014/main" id="{188E6F8E-0BB2-0E44-8E39-B60F76898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594" b="5548"/>
            <a:stretch/>
          </p:blipFill>
          <p:spPr bwMode="auto">
            <a:xfrm>
              <a:off x="543603" y="4054274"/>
              <a:ext cx="5439730" cy="1884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" name="Picture 1" descr="page6image42384000">
              <a:extLst>
                <a:ext uri="{FF2B5EF4-FFF2-40B4-BE49-F238E27FC236}">
                  <a16:creationId xmlns:a16="http://schemas.microsoft.com/office/drawing/2014/main" id="{DEB0C11A-4166-1446-A016-2244E8B118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58" b="5608"/>
            <a:stretch/>
          </p:blipFill>
          <p:spPr bwMode="auto">
            <a:xfrm>
              <a:off x="6110655" y="4045672"/>
              <a:ext cx="5502965" cy="189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08D7E826-6D2F-FB41-B39B-7B9E352A449C}"/>
                </a:ext>
              </a:extLst>
            </p:cNvPr>
            <p:cNvSpPr txBox="1"/>
            <p:nvPr/>
          </p:nvSpPr>
          <p:spPr>
            <a:xfrm>
              <a:off x="2198597" y="6078456"/>
              <a:ext cx="21297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16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Logistic</a:t>
              </a:r>
              <a:r>
                <a:rPr kumimoji="1" lang="zh-TW" altLang="en-US" sz="16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 </a:t>
              </a:r>
              <a:r>
                <a:rPr kumimoji="1" lang="en-US" altLang="zh-TW" sz="16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regression</a:t>
              </a:r>
              <a:endParaRPr kumimoji="1" lang="zh-TW" altLang="en-US" sz="16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B4DCF206-BEB3-6745-876F-1A9357E56567}"/>
                </a:ext>
              </a:extLst>
            </p:cNvPr>
            <p:cNvSpPr txBox="1"/>
            <p:nvPr/>
          </p:nvSpPr>
          <p:spPr>
            <a:xfrm>
              <a:off x="8526081" y="6078456"/>
              <a:ext cx="6721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16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SVM</a:t>
              </a:r>
              <a:endParaRPr kumimoji="1" lang="zh-TW" altLang="en-US" sz="16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331FE882-5FE9-8745-A0A0-BD4C7FA52BE9}"/>
                </a:ext>
              </a:extLst>
            </p:cNvPr>
            <p:cNvSpPr/>
            <p:nvPr/>
          </p:nvSpPr>
          <p:spPr>
            <a:xfrm>
              <a:off x="4177274" y="5602146"/>
              <a:ext cx="734044" cy="337126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B6BC1024-8F27-664B-B77C-96609257D683}"/>
                </a:ext>
              </a:extLst>
            </p:cNvPr>
            <p:cNvSpPr/>
            <p:nvPr/>
          </p:nvSpPr>
          <p:spPr>
            <a:xfrm>
              <a:off x="9821998" y="5602146"/>
              <a:ext cx="734044" cy="337126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137402BC-5EDE-ED41-B0C6-4B146550C7BA}"/>
                </a:ext>
              </a:extLst>
            </p:cNvPr>
            <p:cNvSpPr/>
            <p:nvPr/>
          </p:nvSpPr>
          <p:spPr>
            <a:xfrm>
              <a:off x="3240910" y="4699322"/>
              <a:ext cx="667655" cy="324091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3" name="橢圓 12">
              <a:extLst>
                <a:ext uri="{FF2B5EF4-FFF2-40B4-BE49-F238E27FC236}">
                  <a16:creationId xmlns:a16="http://schemas.microsoft.com/office/drawing/2014/main" id="{42E9BDE4-1E50-D546-B6F9-EFADE37BBCE5}"/>
                </a:ext>
              </a:extLst>
            </p:cNvPr>
            <p:cNvSpPr/>
            <p:nvPr/>
          </p:nvSpPr>
          <p:spPr>
            <a:xfrm>
              <a:off x="8864364" y="4699322"/>
              <a:ext cx="667655" cy="324091"/>
            </a:xfrm>
            <a:prstGeom prst="ellipse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915131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2" y="1063230"/>
            <a:ext cx="2878074" cy="715518"/>
          </a:xfrm>
        </p:spPr>
        <p:txBody>
          <a:bodyPr>
            <a:normAutofit/>
          </a:bodyPr>
          <a:lstStyle/>
          <a:p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outline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2" y="2479497"/>
            <a:ext cx="3887153" cy="2329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專題簡介</a:t>
            </a:r>
            <a:endParaRPr kumimoji="1" lang="en-US" altLang="zh-TW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資料分析與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參考資料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0361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3" y="595144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235108" y="1868125"/>
            <a:ext cx="3256963" cy="4054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架構簡介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個人資料設定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生理資料輸入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氣喘情況預測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天氣空汙查看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8898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3" y="595144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235108" y="1868125"/>
            <a:ext cx="3256963" cy="4054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架構簡介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個人資料設定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生理資料輸入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氣喘情況預測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天氣空汙查看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176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604" y="495387"/>
            <a:ext cx="2878074" cy="715518"/>
          </a:xfrm>
        </p:spPr>
        <p:txBody>
          <a:bodyPr>
            <a:normAutofit fontScale="90000"/>
          </a:bodyPr>
          <a:lstStyle/>
          <a:p>
            <a:pPr>
              <a:lnSpc>
                <a:spcPts val="3300"/>
              </a:lnSpc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架構簡介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4E1B11E7-32F7-0045-BB8D-2F32893AEA99}"/>
              </a:ext>
            </a:extLst>
          </p:cNvPr>
          <p:cNvGrpSpPr/>
          <p:nvPr/>
        </p:nvGrpSpPr>
        <p:grpSpPr>
          <a:xfrm>
            <a:off x="1311263" y="2005806"/>
            <a:ext cx="9336326" cy="3911940"/>
            <a:chOff x="1550749" y="1896948"/>
            <a:chExt cx="9336326" cy="3911940"/>
          </a:xfrm>
        </p:grpSpPr>
        <p:sp>
          <p:nvSpPr>
            <p:cNvPr id="6" name="標題 1">
              <a:extLst>
                <a:ext uri="{FF2B5EF4-FFF2-40B4-BE49-F238E27FC236}">
                  <a16:creationId xmlns:a16="http://schemas.microsoft.com/office/drawing/2014/main" id="{F450764B-58DF-6449-82F8-72FD45E4A37E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1795679" y="3202473"/>
              <a:ext cx="3045718" cy="2606415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3800"/>
                </a:lnSpc>
              </a:pPr>
              <a:r>
                <a:rPr kumimoji="1" lang="en-US" altLang="zh-TW" sz="25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server</a:t>
              </a:r>
            </a:p>
          </p:txBody>
        </p:sp>
        <p:sp>
          <p:nvSpPr>
            <p:cNvPr id="10" name="標題 1">
              <a:extLst>
                <a:ext uri="{FF2B5EF4-FFF2-40B4-BE49-F238E27FC236}">
                  <a16:creationId xmlns:a16="http://schemas.microsoft.com/office/drawing/2014/main" id="{430DC60F-011A-2F46-9765-E7B4E365D751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1550749" y="1896948"/>
              <a:ext cx="3535573" cy="59559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2500"/>
                </a:lnSpc>
              </a:pPr>
              <a:r>
                <a:rPr kumimoji="1" lang="zh-CN" altLang="en-US" sz="20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爬蟲天氣及空汙資料</a:t>
              </a:r>
              <a:endPara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12" name="標題 1">
              <a:extLst>
                <a:ext uri="{FF2B5EF4-FFF2-40B4-BE49-F238E27FC236}">
                  <a16:creationId xmlns:a16="http://schemas.microsoft.com/office/drawing/2014/main" id="{6D1BA3BA-FE18-4D47-BAA6-0C8D035EB778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2283386" y="3393506"/>
              <a:ext cx="2070303" cy="59559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2500"/>
                </a:lnSpc>
              </a:pPr>
              <a:r>
                <a:rPr kumimoji="1" lang="en-US" altLang="zh-TW" sz="17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database</a:t>
              </a:r>
            </a:p>
          </p:txBody>
        </p:sp>
        <p:sp>
          <p:nvSpPr>
            <p:cNvPr id="14" name="標題 1">
              <a:extLst>
                <a:ext uri="{FF2B5EF4-FFF2-40B4-BE49-F238E27FC236}">
                  <a16:creationId xmlns:a16="http://schemas.microsoft.com/office/drawing/2014/main" id="{72603EC8-02FA-D349-80C6-7F6D40FE6ED1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2283385" y="4996826"/>
              <a:ext cx="2070303" cy="59559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2000"/>
                </a:lnSpc>
              </a:pPr>
              <a:r>
                <a:rPr kumimoji="1" lang="en-US" altLang="zh-TW" sz="17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Trained</a:t>
              </a:r>
              <a:r>
                <a:rPr kumimoji="1" lang="zh-TW" altLang="en-US" sz="17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 </a:t>
              </a:r>
              <a:r>
                <a:rPr kumimoji="1" lang="en-US" altLang="zh-TW" sz="17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model</a:t>
              </a:r>
            </a:p>
          </p:txBody>
        </p:sp>
        <p:cxnSp>
          <p:nvCxnSpPr>
            <p:cNvPr id="23" name="曲線接點 22">
              <a:extLst>
                <a:ext uri="{FF2B5EF4-FFF2-40B4-BE49-F238E27FC236}">
                  <a16:creationId xmlns:a16="http://schemas.microsoft.com/office/drawing/2014/main" id="{8D6E9698-3E24-6340-B652-2942CCA9123C}"/>
                </a:ext>
              </a:extLst>
            </p:cNvPr>
            <p:cNvCxnSpPr>
              <a:cxnSpLocks/>
              <a:stCxn id="12" idx="1"/>
              <a:endCxn id="14" idx="1"/>
            </p:cNvCxnSpPr>
            <p:nvPr/>
          </p:nvCxnSpPr>
          <p:spPr>
            <a:xfrm rot="10800000" flipV="1">
              <a:off x="2283386" y="3691301"/>
              <a:ext cx="1" cy="1603320"/>
            </a:xfrm>
            <a:prstGeom prst="curvedConnector3">
              <a:avLst>
                <a:gd name="adj1" fmla="val 22860100000"/>
              </a:avLst>
            </a:prstGeom>
            <a:ln w="22225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標題 1">
              <a:extLst>
                <a:ext uri="{FF2B5EF4-FFF2-40B4-BE49-F238E27FC236}">
                  <a16:creationId xmlns:a16="http://schemas.microsoft.com/office/drawing/2014/main" id="{1C02C1A5-31B4-274E-89EE-AF1283588322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8865161" y="3393506"/>
              <a:ext cx="2021914" cy="219891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chemeClr val="tx1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3300"/>
                </a:lnSpc>
              </a:pPr>
              <a:r>
                <a:rPr kumimoji="1" lang="en-US" altLang="zh-TW" sz="20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Phone</a:t>
              </a:r>
            </a:p>
            <a:p>
              <a:pPr>
                <a:lnSpc>
                  <a:spcPts val="2800"/>
                </a:lnSpc>
              </a:pPr>
              <a:endPara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  <a:p>
              <a:pPr>
                <a:lnSpc>
                  <a:spcPts val="2800"/>
                </a:lnSpc>
              </a:pPr>
              <a:endPara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  <a:p>
              <a:pPr>
                <a:lnSpc>
                  <a:spcPts val="2800"/>
                </a:lnSpc>
              </a:pPr>
              <a:endPara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  <a:p>
              <a:pPr>
                <a:lnSpc>
                  <a:spcPts val="2800"/>
                </a:lnSpc>
              </a:pPr>
              <a:endPara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cxnSp>
          <p:nvCxnSpPr>
            <p:cNvPr id="41" name="肘形接點 40">
              <a:extLst>
                <a:ext uri="{FF2B5EF4-FFF2-40B4-BE49-F238E27FC236}">
                  <a16:creationId xmlns:a16="http://schemas.microsoft.com/office/drawing/2014/main" id="{AEA57E9B-20AD-8143-817F-A49BF3E6D8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3685" y="4600039"/>
              <a:ext cx="487709" cy="788940"/>
            </a:xfrm>
            <a:prstGeom prst="bentConnector3">
              <a:avLst>
                <a:gd name="adj1" fmla="val 44339"/>
              </a:avLst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箭頭接點 43">
              <a:extLst>
                <a:ext uri="{FF2B5EF4-FFF2-40B4-BE49-F238E27FC236}">
                  <a16:creationId xmlns:a16="http://schemas.microsoft.com/office/drawing/2014/main" id="{82D136FC-476F-3049-9156-9485E9F56B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41397" y="4496154"/>
              <a:ext cx="4023764" cy="12891"/>
            </a:xfrm>
            <a:prstGeom prst="straightConnector1">
              <a:avLst/>
            </a:prstGeom>
            <a:ln w="444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肘形接點 72">
              <a:extLst>
                <a:ext uri="{FF2B5EF4-FFF2-40B4-BE49-F238E27FC236}">
                  <a16:creationId xmlns:a16="http://schemas.microsoft.com/office/drawing/2014/main" id="{E79D9524-CBB5-8941-93A6-D0B1E7F3DC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53685" y="3592947"/>
              <a:ext cx="487708" cy="814380"/>
            </a:xfrm>
            <a:prstGeom prst="bentConnector3">
              <a:avLst>
                <a:gd name="adj1" fmla="val 58591"/>
              </a:avLst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標題 1">
              <a:extLst>
                <a:ext uri="{FF2B5EF4-FFF2-40B4-BE49-F238E27FC236}">
                  <a16:creationId xmlns:a16="http://schemas.microsoft.com/office/drawing/2014/main" id="{2489446B-6C12-DB40-986A-94E9ECEC9B37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9244472" y="4211250"/>
              <a:ext cx="1263292" cy="59559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3000"/>
                </a:lnSpc>
              </a:pPr>
              <a:r>
                <a:rPr kumimoji="1" lang="en-US" altLang="zh-TW" sz="25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APP</a:t>
              </a:r>
            </a:p>
          </p:txBody>
        </p:sp>
        <p:sp>
          <p:nvSpPr>
            <p:cNvPr id="89" name="標題 1">
              <a:extLst>
                <a:ext uri="{FF2B5EF4-FFF2-40B4-BE49-F238E27FC236}">
                  <a16:creationId xmlns:a16="http://schemas.microsoft.com/office/drawing/2014/main" id="{93FA63C7-F6D4-A941-BB1C-63C99DC022BA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6062641" y="4195166"/>
              <a:ext cx="1581276" cy="595590"/>
            </a:xfrm>
            <a:prstGeom prst="rect">
              <a:avLst/>
            </a:prstGeom>
            <a:solidFill>
              <a:srgbClr val="FFFFFF"/>
            </a:solidFill>
            <a:ln w="31750" cap="sq">
              <a:solidFill>
                <a:srgbClr val="404040"/>
              </a:solidFill>
              <a:prstDash val="sysDot"/>
              <a:miter lim="800000"/>
            </a:ln>
          </p:spPr>
          <p:txBody>
            <a:bodyPr vert="horz" lIns="182880" tIns="182880" rIns="182880" bIns="18288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kern="1200" cap="all" spc="200" baseline="0">
                  <a:solidFill>
                    <a:srgbClr val="262626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ts val="2500"/>
                </a:lnSpc>
              </a:pPr>
              <a:r>
                <a:rPr kumimoji="1" lang="en-US" altLang="zh-TW" sz="1700" dirty="0">
                  <a:latin typeface="STZhongsong" panose="02010600040101010101" pitchFamily="2" charset="-122"/>
                  <a:ea typeface="STZhongsong" panose="02010600040101010101" pitchFamily="2" charset="-122"/>
                </a:rPr>
                <a:t>socket</a:t>
              </a:r>
            </a:p>
          </p:txBody>
        </p:sp>
        <p:cxnSp>
          <p:nvCxnSpPr>
            <p:cNvPr id="4" name="直線箭頭接點 3">
              <a:extLst>
                <a:ext uri="{FF2B5EF4-FFF2-40B4-BE49-F238E27FC236}">
                  <a16:creationId xmlns:a16="http://schemas.microsoft.com/office/drawing/2014/main" id="{0ABED05F-E54D-6045-A65A-5FA5D398C8E3}"/>
                </a:ext>
              </a:extLst>
            </p:cNvPr>
            <p:cNvCxnSpPr>
              <a:cxnSpLocks/>
              <a:stCxn id="10" idx="2"/>
              <a:endCxn id="6" idx="0"/>
            </p:cNvCxnSpPr>
            <p:nvPr/>
          </p:nvCxnSpPr>
          <p:spPr>
            <a:xfrm>
              <a:off x="3318536" y="2492538"/>
              <a:ext cx="2" cy="70993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18431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3" y="595144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217725" y="1868125"/>
            <a:ext cx="3887153" cy="4054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架構簡介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個人資料設定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生理資料輸入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氣喘情況預測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天氣空汙查看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55276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527" y="526905"/>
            <a:ext cx="4015306" cy="71551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</a:t>
            </a:r>
            <a:r>
              <a:rPr kumimoji="1" lang="en-US" altLang="zh-TW" cap="none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pp</a:t>
            </a:r>
            <a:r>
              <a:rPr kumimoji="1" lang="zh-TW" altLang="en-US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cap="none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cap="none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cap="none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  <a:r>
              <a:rPr kumimoji="1" lang="zh-CN" altLang="en-US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zh-TW" altLang="en-US" dirty="0">
              <a:solidFill>
                <a:schemeClr val="tx1"/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28F1A2-9474-544D-A87E-0466EA7DD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0"/>
            <a:ext cx="3086100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5939790" y="1606186"/>
            <a:ext cx="5816781" cy="4696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Home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1">
              <a:lnSpc>
                <a:spcPts val="3300"/>
              </a:lnSpc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1.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個人資料設定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1">
              <a:lnSpc>
                <a:spcPts val="3300"/>
              </a:lnSpc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2.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生理資料輸入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1">
              <a:lnSpc>
                <a:spcPts val="3300"/>
              </a:lnSpc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3.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氣喘情況預測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lvl="1">
              <a:lnSpc>
                <a:spcPts val="3300"/>
              </a:lnSpc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4.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天氣空汙查看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Home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按鈕：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出現在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中所有頁面，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總是返回此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</a:p>
          <a:p>
            <a:pPr>
              <a:lnSpc>
                <a:spcPts val="3300"/>
              </a:lnSpc>
            </a:pP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47794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3" y="595144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217725" y="1868125"/>
            <a:ext cx="3887153" cy="4054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架構簡介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Main</a:t>
            </a: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page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四個主要功能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個人資料設定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生理資料輸入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氣喘情況預測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500"/>
              </a:lnSpc>
              <a:buFont typeface="Wingdings" pitchFamily="2" charset="2"/>
              <a:buAutoNum type="circleNumWdWhitePlain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天氣空汙查看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B04B323-75EB-524C-B7CD-32FAD9312BF5}"/>
              </a:ext>
            </a:extLst>
          </p:cNvPr>
          <p:cNvSpPr txBox="1"/>
          <p:nvPr/>
        </p:nvSpPr>
        <p:spPr>
          <a:xfrm>
            <a:off x="5055515" y="3774558"/>
            <a:ext cx="1616149" cy="402041"/>
          </a:xfrm>
          <a:prstGeom prst="rect">
            <a:avLst/>
          </a:prstGeom>
          <a:noFill/>
          <a:ln w="38100">
            <a:solidFill>
              <a:srgbClr val="FEDD35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A18F929-9DEB-9D48-B1B7-A94EF62C9CEA}"/>
              </a:ext>
            </a:extLst>
          </p:cNvPr>
          <p:cNvSpPr txBox="1"/>
          <p:nvPr/>
        </p:nvSpPr>
        <p:spPr>
          <a:xfrm>
            <a:off x="5055514" y="4348065"/>
            <a:ext cx="1616149" cy="402041"/>
          </a:xfrm>
          <a:prstGeom prst="rect">
            <a:avLst/>
          </a:prstGeom>
          <a:noFill/>
          <a:ln w="38100">
            <a:solidFill>
              <a:srgbClr val="2894FF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588189D-46C5-AF44-B9EA-3E3AB4A76D55}"/>
              </a:ext>
            </a:extLst>
          </p:cNvPr>
          <p:cNvSpPr txBox="1"/>
          <p:nvPr/>
        </p:nvSpPr>
        <p:spPr>
          <a:xfrm>
            <a:off x="5055514" y="4918583"/>
            <a:ext cx="1616149" cy="402041"/>
          </a:xfrm>
          <a:prstGeom prst="rect">
            <a:avLst/>
          </a:prstGeom>
          <a:noFill/>
          <a:ln w="38100">
            <a:solidFill>
              <a:srgbClr val="01EC00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FF723C0-442C-F246-B25B-320527B36C1A}"/>
              </a:ext>
            </a:extLst>
          </p:cNvPr>
          <p:cNvSpPr txBox="1"/>
          <p:nvPr/>
        </p:nvSpPr>
        <p:spPr>
          <a:xfrm>
            <a:off x="5055514" y="5489101"/>
            <a:ext cx="1616149" cy="402041"/>
          </a:xfrm>
          <a:prstGeom prst="rect">
            <a:avLst/>
          </a:prstGeom>
          <a:noFill/>
          <a:ln w="38100">
            <a:solidFill>
              <a:srgbClr val="FF8041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69709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DF8D622-E66B-544D-9D7F-BA937894B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861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0113" y="801406"/>
            <a:ext cx="2551067" cy="715518"/>
          </a:xfrm>
          <a:solidFill>
            <a:srgbClr val="FEDD35"/>
          </a:solidFill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個人資料設定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6733628" y="2072095"/>
            <a:ext cx="5064035" cy="1356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以</a:t>
            </a:r>
            <a:r>
              <a:rPr lang="zh-TW" altLang="en-US" dirty="0"/>
              <a:t>「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下拉選單</a:t>
            </a:r>
            <a:r>
              <a:rPr lang="zh-TW" altLang="en-US" dirty="0"/>
              <a:t>」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和</a:t>
            </a:r>
            <a:r>
              <a:rPr lang="zh-TW" altLang="en-US" dirty="0"/>
              <a:t>「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鈕盤輸入</a:t>
            </a:r>
            <a:r>
              <a:rPr lang="zh-TW" altLang="en-US" dirty="0"/>
              <a:t>」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填入資料，完成後按</a:t>
            </a:r>
            <a:r>
              <a:rPr lang="zh-TW" altLang="en-US" dirty="0"/>
              <a:t>「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儲存鈕</a:t>
            </a:r>
            <a:r>
              <a:rPr lang="zh-TW" altLang="en-US" dirty="0"/>
              <a:t>」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送出資料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7CF2F42-EA42-E745-BAE2-C705680BA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54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267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1243" y="471210"/>
            <a:ext cx="2878074" cy="715518"/>
          </a:xfrm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專題簡介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1641566" y="1900100"/>
            <a:ext cx="8817428" cy="3003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背景：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氣喘是一種因體質或外在因素刺激導致的慢性呼吸道疾病，發作可能緩慢也可能非常快速，故監控病情十分重要。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專題目標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機器學習模型，使用氣喘病患</a:t>
            </a:r>
            <a:r>
              <a:rPr lang="zh-TW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平時紀錄的生理資料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，配合日期加上</a:t>
            </a:r>
            <a:r>
              <a:rPr lang="zh-TW" altLang="zh-TW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天氣和空汙資訊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作為輸入，預測未來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氣喘情形。</a:t>
            </a:r>
            <a:endParaRPr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製作</a:t>
            </a:r>
            <a:r>
              <a:rPr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，整合</a:t>
            </a:r>
            <a:r>
              <a:rPr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，方便日常使用與紀錄，希望能幫助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平時病情</a:t>
            </a:r>
            <a:r>
              <a:rPr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的</a:t>
            </a:r>
            <a:r>
              <a:rPr lang="zh-TW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監控。</a:t>
            </a:r>
            <a:endParaRPr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88924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4216" y="446717"/>
            <a:ext cx="2878074" cy="715518"/>
          </a:xfrm>
          <a:solidFill>
            <a:srgbClr val="2894FF"/>
          </a:solidFill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生理資料輸入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6738257" y="1676398"/>
            <a:ext cx="5094514" cy="3003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昨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天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及今天按鈕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兩頁資料填寫頁面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昨天及今天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分別點入完成昨日及今日的生理資料填寫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點入後有兩頁資料須作填寫（詳見下一頁投影片）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A21F61F9-0875-E94A-84D3-C22AD24D1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86100" cy="6858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3A1B93D5-F413-EC46-AC58-E2F74FE30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07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0851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6568440" y="1140212"/>
            <a:ext cx="5536474" cy="2157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生理資料填寫頁面：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搭配上一頁、下一頁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按鈕做操作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填寫完畢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點擊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完成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鈕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送出資料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會保留上一次所填之資料，可再做修改而不需重填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若點擊下一頁或完成但漏填資料，會出現提醒文字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221CF1E-3F4C-524C-8FE0-FA4DD62F8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220" y="0"/>
            <a:ext cx="3086100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29734C6-310B-B948-9C75-9917A7166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86100" cy="6858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1C19C780-5B38-6E41-B770-595E0D0808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500"/>
          <a:stretch/>
        </p:blipFill>
        <p:spPr>
          <a:xfrm>
            <a:off x="7916634" y="3429000"/>
            <a:ext cx="3086100" cy="3326130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B83BB92F-74B9-9F49-8B7D-A9B5C1FF2753}"/>
              </a:ext>
            </a:extLst>
          </p:cNvPr>
          <p:cNvSpPr txBox="1">
            <a:spLocks/>
          </p:cNvSpPr>
          <p:nvPr/>
        </p:nvSpPr>
        <p:spPr bwMode="black">
          <a:xfrm>
            <a:off x="7179181" y="293229"/>
            <a:ext cx="3850767" cy="715518"/>
          </a:xfrm>
          <a:prstGeom prst="rect">
            <a:avLst/>
          </a:prstGeom>
          <a:solidFill>
            <a:srgbClr val="2894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生理資料輸入</a:t>
            </a:r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-</a:t>
            </a:r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cont.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558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6CE02B7-27FB-534F-9412-203AE4903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0"/>
            <a:ext cx="30861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043" y="373239"/>
            <a:ext cx="2878074" cy="715518"/>
          </a:xfrm>
          <a:solidFill>
            <a:srgbClr val="01EC00"/>
          </a:solidFill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氣喘情況預測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5863590" y="1344930"/>
            <a:ext cx="5554980" cy="3850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預測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彈出式提示視窗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預測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點擊做明日氣喘程度區間預測。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彈出式提示視窗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預測完成後，彈出提示小視窗，顯示預測結果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按下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預測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按鈕進行預測，等待時以動畫顯示，詳見實際操作情形錄影：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  <a:hlinkClick r:id="rId3"/>
              </a:rPr>
              <a:t>連結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。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84286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22543D5-1232-684B-9248-DB48BDBEB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0"/>
            <a:ext cx="30861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043" y="373239"/>
            <a:ext cx="2878074" cy="715518"/>
          </a:xfrm>
          <a:solidFill>
            <a:srgbClr val="FF8041"/>
          </a:solidFill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天氣空污查看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5863590" y="1344930"/>
            <a:ext cx="5554980" cy="173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架構：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取得天氣資料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742950" lvl="1" indent="-28575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顯示氣溫、濕度、空污（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PSI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）指標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285750" indent="-28575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點擊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取得天氣資料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按鈕</a:t>
            </a:r>
            <a:r>
              <a:rPr kumimoji="1" lang="zh-TW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，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</a:rPr>
              <a:t>server</a:t>
            </a:r>
            <a:r>
              <a:rPr kumimoji="1" lang="zh-CN" altLang="en-US" dirty="0">
                <a:latin typeface="STZhongsong" panose="02010600040101010101" pitchFamily="2" charset="-122"/>
                <a:ea typeface="STZhongsong" panose="02010600040101010101" pitchFamily="2" charset="-122"/>
              </a:rPr>
              <a:t>回傳相關資料</a:t>
            </a:r>
            <a:endParaRPr kumimoji="1" lang="zh-TW" altLang="en-US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16728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2" y="1063230"/>
            <a:ext cx="2878074" cy="715518"/>
          </a:xfrm>
        </p:spPr>
        <p:txBody>
          <a:bodyPr>
            <a:normAutofit/>
          </a:bodyPr>
          <a:lstStyle/>
          <a:p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outline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2" y="2479497"/>
            <a:ext cx="3887153" cy="2329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專題簡介</a:t>
            </a:r>
            <a:endParaRPr kumimoji="1" lang="en-US" altLang="zh-TW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資料分析與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參考資料</a:t>
            </a: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16481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醫學相關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653191" y="1653884"/>
            <a:ext cx="10660284" cy="3432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長庚醫院兒童過敏氣喘中心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STZhongsong" panose="02010600040101010101" pitchFamily="2" charset="-122"/>
                <a:ea typeface="STZhongsong" panose="02010600040101010101" pitchFamily="2" charset="-122"/>
                <a:hlinkClick r:id="rId2"/>
              </a:rPr>
              <a:t>https://www1.cgmh.org.tw/chldhos/intr/c4a80air/contents/health01_22.htm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長庚兒童醫院</a:t>
            </a: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歐良修醫師簡報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en" altLang="zh-TW" sz="2000" dirty="0">
                <a:latin typeface="STZhongsong" panose="02010600040101010101" pitchFamily="2" charset="-122"/>
                <a:ea typeface="STZhongsong" panose="02010600040101010101" pitchFamily="2" charset="-122"/>
                <a:hlinkClick r:id="rId3"/>
              </a:rPr>
              <a:t>https://slidesplayer.com/slide/11076571/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衛福部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STZhongsong" panose="02010600040101010101" pitchFamily="2" charset="-122"/>
                <a:ea typeface="STZhongsong" panose="02010600040101010101" pitchFamily="2" charset="-122"/>
                <a:hlinkClick r:id="rId4"/>
              </a:rPr>
              <a:t>https://www.hpa.gov.tw/Pages/Detail.aspx?nodeid=1136&amp;pid=3100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STZhongsong" panose="02010600040101010101" pitchFamily="2" charset="-122"/>
                <a:ea typeface="STZhongsong" panose="02010600040101010101" pitchFamily="2" charset="-122"/>
                <a:hlinkClick r:id="rId5"/>
              </a:rPr>
              <a:t>https://www.hpa.gov.tw/Pages/Detail.aspx?nodeid=633&amp;pid=1192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STZhongsong" panose="02010600040101010101" pitchFamily="2" charset="-122"/>
                <a:ea typeface="STZhongsong" panose="02010600040101010101" pitchFamily="2" charset="-122"/>
                <a:hlinkClick r:id="rId6"/>
              </a:rPr>
              <a:t>https://www1.nhi.gov.tw/mqinfo/Content.aspx?Type=Asthma&amp;List=8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69022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程式相關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0DB08C-D3BD-A344-9FAE-3E08029B8A7C}"/>
              </a:ext>
            </a:extLst>
          </p:cNvPr>
          <p:cNvSpPr/>
          <p:nvPr/>
        </p:nvSpPr>
        <p:spPr>
          <a:xfrm>
            <a:off x="653191" y="1653884"/>
            <a:ext cx="10660284" cy="3426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en-US" altLang="zh-TW" sz="2000" dirty="0" err="1">
                <a:latin typeface="STZhongsong" panose="02010600040101010101" pitchFamily="2" charset="-122"/>
                <a:ea typeface="STZhongsong" panose="02010600040101010101" pitchFamily="2" charset="-122"/>
              </a:rPr>
              <a:t>Scikit</a:t>
            </a: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-learn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lang="en-US" altLang="zh-TW" u="sng" dirty="0">
                <a:latin typeface="STZhongsong" panose="02010600040101010101" pitchFamily="2" charset="-122"/>
                <a:ea typeface="STZhongsong" panose="02010600040101010101" pitchFamily="2" charset="-122"/>
                <a:hlinkClick r:id="rId2"/>
              </a:rPr>
              <a:t>https://scikit-learn.org/stable/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Pandas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STZhongsong" panose="02010600040101010101" pitchFamily="2" charset="-122"/>
                <a:ea typeface="STZhongsong" panose="02010600040101010101" pitchFamily="2" charset="-122"/>
                <a:hlinkClick r:id="rId3"/>
              </a:rPr>
              <a:t>https://pandas.pydata.org/docs/reference/index.html</a:t>
            </a:r>
            <a:endParaRPr kumimoji="1" lang="en-US" altLang="zh-CN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en-US" altLang="zh-TW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Matplotlib</a:t>
            </a:r>
            <a:endParaRPr kumimoji="1" lang="en-US" altLang="zh-TW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STZhongsong" panose="02010600040101010101" pitchFamily="2" charset="-122"/>
                <a:ea typeface="STZhongsong" panose="02010600040101010101" pitchFamily="2" charset="-122"/>
                <a:hlinkClick r:id="rId4"/>
              </a:rPr>
              <a:t>https://matplotlib.org/contents.html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Ø"/>
            </a:pPr>
            <a:r>
              <a:rPr kumimoji="1" lang="en-US" altLang="zh-TW" sz="2000" dirty="0" err="1">
                <a:latin typeface="STZhongsong" panose="02010600040101010101" pitchFamily="2" charset="-122"/>
                <a:ea typeface="STZhongsong" panose="02010600040101010101" pitchFamily="2" charset="-122"/>
              </a:rPr>
              <a:t>Numpy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1257300" lvl="2" indent="-342900">
              <a:lnSpc>
                <a:spcPts val="3300"/>
              </a:lnSpc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  <a:hlinkClick r:id="rId5"/>
              </a:rPr>
              <a:t>https://numpy.org/doc/stable</a:t>
            </a:r>
            <a:r>
              <a:rPr kumimoji="1" lang="en-US" altLang="zh-TW" dirty="0">
                <a:latin typeface="STZhongsong" panose="02010600040101010101" pitchFamily="2" charset="-122"/>
                <a:ea typeface="STZhongsong" panose="02010600040101010101" pitchFamily="2" charset="-122"/>
                <a:hlinkClick r:id="rId6"/>
              </a:rPr>
              <a:t>/</a:t>
            </a:r>
            <a:endParaRPr kumimoji="1" lang="en-US" altLang="zh-TW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7246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63C01-ED9A-BD4C-99ED-C6190F16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52" y="1063230"/>
            <a:ext cx="2878074" cy="715518"/>
          </a:xfrm>
        </p:spPr>
        <p:txBody>
          <a:bodyPr>
            <a:normAutofit/>
          </a:bodyPr>
          <a:lstStyle/>
          <a:p>
            <a:r>
              <a:rPr kumimoji="1" lang="en-US" altLang="zh-TW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outline</a:t>
            </a:r>
            <a:endParaRPr kumimoji="1" lang="zh-TW" altLang="en-US" sz="25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3920013" y="2553926"/>
            <a:ext cx="3887153" cy="2329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專題簡介</a:t>
            </a:r>
            <a:endParaRPr kumimoji="1" lang="en-US" altLang="zh-TW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 資料分析與</a:t>
            </a:r>
            <a:r>
              <a:rPr kumimoji="1" lang="zh-CN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4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  <a:endParaRPr kumimoji="1" lang="en-US" altLang="zh-CN" sz="24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en-US" altLang="zh-TW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APP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介紹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500"/>
              </a:lnSpc>
              <a:buFont typeface="Wingdings" pitchFamily="2" charset="2"/>
              <a:buChar char="Ø"/>
            </a:pP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參考資料</a:t>
            </a:r>
            <a:r>
              <a:rPr kumimoji="1" lang="zh-TW" altLang="en-US" sz="24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endParaRPr kumimoji="1" lang="en-US" altLang="zh-TW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6365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3" y="1454468"/>
            <a:ext cx="3228104" cy="464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模型與資料介紹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模型簡介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資料介紹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資料特徵工程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en-US" altLang="zh-CN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實驗規劃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實驗結果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90B1CA9-76D5-6443-84A5-184B81B287E4}"/>
              </a:ext>
            </a:extLst>
          </p:cNvPr>
          <p:cNvSpPr txBox="1">
            <a:spLocks/>
          </p:cNvSpPr>
          <p:nvPr/>
        </p:nvSpPr>
        <p:spPr bwMode="black">
          <a:xfrm>
            <a:off x="4247989" y="552614"/>
            <a:ext cx="3581232" cy="71551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資料分析與</a:t>
            </a:r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</a:p>
        </p:txBody>
      </p:sp>
    </p:spTree>
    <p:extLst>
      <p:ext uri="{BB962C8B-B14F-4D97-AF65-F5344CB8AC3E}">
        <p14:creationId xmlns:p14="http://schemas.microsoft.com/office/powerpoint/2010/main" val="2095583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24AFA19E-393D-204B-A3AB-098023774BFE}"/>
              </a:ext>
            </a:extLst>
          </p:cNvPr>
          <p:cNvSpPr txBox="1"/>
          <p:nvPr/>
        </p:nvSpPr>
        <p:spPr>
          <a:xfrm>
            <a:off x="4424553" y="1454468"/>
            <a:ext cx="3228104" cy="464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latin typeface="STZhongsong" panose="02010600040101010101" pitchFamily="2" charset="-122"/>
                <a:ea typeface="STZhongsong" panose="02010600040101010101" pitchFamily="2" charset="-122"/>
              </a:rPr>
              <a:t> 模型與資料介紹</a:t>
            </a:r>
            <a:endParaRPr kumimoji="1" lang="en-US" altLang="zh-TW" sz="22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模型簡介</a:t>
            </a:r>
            <a:endParaRPr kumimoji="1" lang="en-US" altLang="zh-CN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資料介紹</a:t>
            </a:r>
            <a:endParaRPr kumimoji="1" lang="en-US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資料分析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資料探索與前處理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資料特徵工程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342900" indent="-342900">
              <a:lnSpc>
                <a:spcPts val="4000"/>
              </a:lnSpc>
              <a:buFont typeface="Wingdings" pitchFamily="2" charset="2"/>
              <a:buChar char="Ø"/>
            </a:pPr>
            <a:r>
              <a:rPr kumimoji="1" lang="zh-TW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模型建立</a:t>
            </a:r>
            <a:endParaRPr kumimoji="1" lang="en-US" altLang="zh-CN" sz="22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實驗規劃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  <a:p>
            <a:pPr marL="800100" lvl="1" indent="-3429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STZhongsong" panose="02010600040101010101" pitchFamily="2" charset="-122"/>
                <a:ea typeface="STZhongsong" panose="02010600040101010101" pitchFamily="2" charset="-122"/>
              </a:rPr>
              <a:t>實驗結果</a:t>
            </a:r>
            <a:endParaRPr kumimoji="1" lang="en-US" altLang="zh-CN" sz="2000" dirty="0">
              <a:solidFill>
                <a:schemeClr val="bg1">
                  <a:lumMod val="65000"/>
                </a:schemeClr>
              </a:solidFill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90B1CA9-76D5-6443-84A5-184B81B287E4}"/>
              </a:ext>
            </a:extLst>
          </p:cNvPr>
          <p:cNvSpPr txBox="1">
            <a:spLocks/>
          </p:cNvSpPr>
          <p:nvPr/>
        </p:nvSpPr>
        <p:spPr bwMode="black">
          <a:xfrm>
            <a:off x="4247989" y="552614"/>
            <a:ext cx="3581232" cy="71551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資料分析與</a:t>
            </a:r>
            <a:r>
              <a:rPr kumimoji="1" lang="zh-CN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</a:t>
            </a:r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建立</a:t>
            </a:r>
          </a:p>
        </p:txBody>
      </p:sp>
    </p:spTree>
    <p:extLst>
      <p:ext uri="{BB962C8B-B14F-4D97-AF65-F5344CB8AC3E}">
        <p14:creationId xmlns:p14="http://schemas.microsoft.com/office/powerpoint/2010/main" val="429768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標題 1">
            <a:extLst>
              <a:ext uri="{FF2B5EF4-FFF2-40B4-BE49-F238E27FC236}">
                <a16:creationId xmlns:a16="http://schemas.microsoft.com/office/drawing/2014/main" id="{738D19D9-67C3-1340-9701-2D244B4A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模型與資料介紹</a:t>
            </a:r>
          </a:p>
        </p:txBody>
      </p: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61ACBB33-96E8-6D4E-87DF-DFE99B87CCC3}"/>
              </a:ext>
            </a:extLst>
          </p:cNvPr>
          <p:cNvGrpSpPr/>
          <p:nvPr/>
        </p:nvGrpSpPr>
        <p:grpSpPr>
          <a:xfrm>
            <a:off x="1930446" y="2502708"/>
            <a:ext cx="8105774" cy="3162957"/>
            <a:chOff x="1451883" y="2045508"/>
            <a:chExt cx="9515474" cy="3713036"/>
          </a:xfrm>
        </p:grpSpPr>
        <p:sp>
          <p:nvSpPr>
            <p:cNvPr id="22" name="圓角矩形 21">
              <a:extLst>
                <a:ext uri="{FF2B5EF4-FFF2-40B4-BE49-F238E27FC236}">
                  <a16:creationId xmlns:a16="http://schemas.microsoft.com/office/drawing/2014/main" id="{A0AD6B7F-159A-3949-8FE8-38AE44DF607B}"/>
                </a:ext>
              </a:extLst>
            </p:cNvPr>
            <p:cNvSpPr/>
            <p:nvPr/>
          </p:nvSpPr>
          <p:spPr>
            <a:xfrm>
              <a:off x="1451883" y="2500993"/>
              <a:ext cx="2428875" cy="3257551"/>
            </a:xfrm>
            <a:prstGeom prst="roundRect">
              <a:avLst>
                <a:gd name="adj" fmla="val 9323"/>
              </a:avLst>
            </a:prstGeom>
            <a:solidFill>
              <a:schemeClr val="bg1"/>
            </a:solidFill>
            <a:ln w="38100">
              <a:solidFill>
                <a:srgbClr val="0054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19" name="圓角矩形 18">
              <a:extLst>
                <a:ext uri="{FF2B5EF4-FFF2-40B4-BE49-F238E27FC236}">
                  <a16:creationId xmlns:a16="http://schemas.microsoft.com/office/drawing/2014/main" id="{09F20DE0-0F2E-2E49-8D11-76D67E03E77D}"/>
                </a:ext>
              </a:extLst>
            </p:cNvPr>
            <p:cNvSpPr/>
            <p:nvPr/>
          </p:nvSpPr>
          <p:spPr>
            <a:xfrm>
              <a:off x="1573422" y="2649487"/>
              <a:ext cx="2164461" cy="923567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054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病患生理資料</a:t>
              </a:r>
              <a:endPara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20" name="圓角矩形 19">
              <a:extLst>
                <a:ext uri="{FF2B5EF4-FFF2-40B4-BE49-F238E27FC236}">
                  <a16:creationId xmlns:a16="http://schemas.microsoft.com/office/drawing/2014/main" id="{B9352127-C9B6-A64F-8DB0-BB8ECC71F964}"/>
                </a:ext>
              </a:extLst>
            </p:cNvPr>
            <p:cNvSpPr/>
            <p:nvPr/>
          </p:nvSpPr>
          <p:spPr>
            <a:xfrm>
              <a:off x="1573421" y="3673424"/>
              <a:ext cx="2164461" cy="923567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054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天氣資料</a:t>
              </a:r>
              <a:endPara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21" name="圓角矩形 20">
              <a:extLst>
                <a:ext uri="{FF2B5EF4-FFF2-40B4-BE49-F238E27FC236}">
                  <a16:creationId xmlns:a16="http://schemas.microsoft.com/office/drawing/2014/main" id="{676B5BB4-E8E7-1349-9EA6-6A92EE7A1A08}"/>
                </a:ext>
              </a:extLst>
            </p:cNvPr>
            <p:cNvSpPr/>
            <p:nvPr/>
          </p:nvSpPr>
          <p:spPr>
            <a:xfrm>
              <a:off x="1573421" y="4707742"/>
              <a:ext cx="2164461" cy="923567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054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空汙資料</a:t>
              </a:r>
              <a:endPara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23" name="圓角矩形 22">
              <a:extLst>
                <a:ext uri="{FF2B5EF4-FFF2-40B4-BE49-F238E27FC236}">
                  <a16:creationId xmlns:a16="http://schemas.microsoft.com/office/drawing/2014/main" id="{E847FE16-A6AB-B84F-95D6-11B900651CD8}"/>
                </a:ext>
              </a:extLst>
            </p:cNvPr>
            <p:cNvSpPr/>
            <p:nvPr/>
          </p:nvSpPr>
          <p:spPr>
            <a:xfrm>
              <a:off x="5615886" y="3427478"/>
              <a:ext cx="1575135" cy="140457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4E8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3000"/>
                </a:lnSpc>
              </a:pPr>
              <a:r>
                <a:rPr kumimoji="1" lang="zh-CN" altLang="en-US" dirty="0">
                  <a:solidFill>
                    <a:schemeClr val="tx1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機器學習模型</a:t>
              </a:r>
              <a:endPara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24" name="圓角矩形 23">
              <a:extLst>
                <a:ext uri="{FF2B5EF4-FFF2-40B4-BE49-F238E27FC236}">
                  <a16:creationId xmlns:a16="http://schemas.microsoft.com/office/drawing/2014/main" id="{67DE6F11-EEAD-6944-ACBD-37A3C26ED013}"/>
                </a:ext>
              </a:extLst>
            </p:cNvPr>
            <p:cNvSpPr/>
            <p:nvPr/>
          </p:nvSpPr>
          <p:spPr>
            <a:xfrm>
              <a:off x="8697550" y="3693997"/>
              <a:ext cx="2269807" cy="871538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3000"/>
                </a:lnSpc>
              </a:pPr>
              <a:r>
                <a:rPr kumimoji="1" lang="zh-CN" altLang="en-US" dirty="0">
                  <a:solidFill>
                    <a:schemeClr val="tx1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未來氣喘狀況</a:t>
              </a:r>
              <a:endParaRPr kumimoji="1" lang="en-US" altLang="zh-TW" dirty="0">
                <a:solidFill>
                  <a:schemeClr val="tx1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cxnSp>
          <p:nvCxnSpPr>
            <p:cNvPr id="26" name="直線箭頭接點 25">
              <a:extLst>
                <a:ext uri="{FF2B5EF4-FFF2-40B4-BE49-F238E27FC236}">
                  <a16:creationId xmlns:a16="http://schemas.microsoft.com/office/drawing/2014/main" id="{6E37CA5C-2740-F14D-A8DE-9E5BA38C7494}"/>
                </a:ext>
              </a:extLst>
            </p:cNvPr>
            <p:cNvCxnSpPr>
              <a:cxnSpLocks/>
              <a:stCxn id="22" idx="3"/>
              <a:endCxn id="23" idx="1"/>
            </p:cNvCxnSpPr>
            <p:nvPr/>
          </p:nvCxnSpPr>
          <p:spPr>
            <a:xfrm flipV="1">
              <a:off x="3880758" y="4129768"/>
              <a:ext cx="1735128" cy="1"/>
            </a:xfrm>
            <a:prstGeom prst="straightConnector1">
              <a:avLst/>
            </a:prstGeom>
            <a:ln w="57150">
              <a:solidFill>
                <a:srgbClr val="00549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箭頭接點 28">
              <a:extLst>
                <a:ext uri="{FF2B5EF4-FFF2-40B4-BE49-F238E27FC236}">
                  <a16:creationId xmlns:a16="http://schemas.microsoft.com/office/drawing/2014/main" id="{18394994-B2E0-AE40-B025-4384E3CD977D}"/>
                </a:ext>
              </a:extLst>
            </p:cNvPr>
            <p:cNvCxnSpPr>
              <a:cxnSpLocks/>
              <a:stCxn id="23" idx="3"/>
              <a:endCxn id="24" idx="1"/>
            </p:cNvCxnSpPr>
            <p:nvPr/>
          </p:nvCxnSpPr>
          <p:spPr>
            <a:xfrm flipV="1">
              <a:off x="7191021" y="4129767"/>
              <a:ext cx="1506529" cy="1"/>
            </a:xfrm>
            <a:prstGeom prst="straightConnector1">
              <a:avLst/>
            </a:prstGeom>
            <a:ln w="57150">
              <a:solidFill>
                <a:srgbClr val="4E8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E9467AD1-A504-4445-994B-75AA6C551815}"/>
                </a:ext>
              </a:extLst>
            </p:cNvPr>
            <p:cNvSpPr txBox="1"/>
            <p:nvPr/>
          </p:nvSpPr>
          <p:spPr>
            <a:xfrm>
              <a:off x="2181905" y="2045508"/>
              <a:ext cx="968828" cy="433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>
                  <a:solidFill>
                    <a:srgbClr val="005493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input</a:t>
              </a:r>
              <a:endParaRPr kumimoji="1" lang="zh-TW" altLang="en-US" dirty="0">
                <a:solidFill>
                  <a:srgbClr val="005493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6086C01B-D0A2-9546-88FB-DEDA43FB4431}"/>
                </a:ext>
              </a:extLst>
            </p:cNvPr>
            <p:cNvSpPr txBox="1"/>
            <p:nvPr/>
          </p:nvSpPr>
          <p:spPr>
            <a:xfrm>
              <a:off x="9275887" y="3227423"/>
              <a:ext cx="1113133" cy="433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>
                  <a:solidFill>
                    <a:srgbClr val="C00000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rPr>
                <a:t>output</a:t>
              </a:r>
              <a:endParaRPr kumimoji="1" lang="zh-TW" altLang="en-US" dirty="0">
                <a:solidFill>
                  <a:srgbClr val="C00000"/>
                </a:solidFill>
                <a:latin typeface="STZhongsong" panose="02010600040101010101" pitchFamily="2" charset="-122"/>
                <a:ea typeface="STZhongsong" panose="02010600040101010101" pitchFamily="2" charset="-122"/>
              </a:endParaRPr>
            </a:p>
          </p:txBody>
        </p:sp>
      </p:grpSp>
      <p:sp>
        <p:nvSpPr>
          <p:cNvPr id="40" name="矩形 39">
            <a:extLst>
              <a:ext uri="{FF2B5EF4-FFF2-40B4-BE49-F238E27FC236}">
                <a16:creationId xmlns:a16="http://schemas.microsoft.com/office/drawing/2014/main" id="{78A1CB7E-280E-FF43-BB86-394D431FE415}"/>
              </a:ext>
            </a:extLst>
          </p:cNvPr>
          <p:cNvSpPr/>
          <p:nvPr/>
        </p:nvSpPr>
        <p:spPr>
          <a:xfrm>
            <a:off x="1434001" y="1459577"/>
            <a:ext cx="1608963" cy="470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3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模型簡介：</a:t>
            </a:r>
            <a:endParaRPr lang="zh-TW" altLang="zh-TW" sz="2000" dirty="0">
              <a:latin typeface="STZhongsong" panose="02010600040101010101" pitchFamily="2" charset="-122"/>
              <a:ea typeface="STZhongsong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694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4AFA19E-393D-204B-A3AB-098023774BFE}"/>
                  </a:ext>
                </a:extLst>
              </p:cNvPr>
              <p:cNvSpPr txBox="1"/>
              <p:nvPr/>
            </p:nvSpPr>
            <p:spPr>
              <a:xfrm>
                <a:off x="1304952" y="1111334"/>
                <a:ext cx="9356761" cy="54210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ts val="3500"/>
                  </a:lnSpc>
                  <a:buFont typeface="Wingdings" pitchFamily="2" charset="2"/>
                  <a:buChar char="Ø"/>
                </a:pPr>
                <a:r>
                  <a:rPr lang="zh-CN" altLang="en-US" sz="20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資料介紹：</a:t>
                </a:r>
                <a:endParaRPr lang="en-US" altLang="zh-CN" sz="2000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Font typeface="Arial" panose="020B0604020202020204" pitchFamily="34" charset="0"/>
                  <a:buChar char="•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氣喘病患</a:t>
                </a:r>
                <a:r>
                  <a:rPr lang="zh-CN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生理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資料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Font typeface="Arial" panose="020B0604020202020204" pitchFamily="34" charset="0"/>
                  <a:buChar char="•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天氣資料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Font typeface="Arial" panose="020B0604020202020204" pitchFamily="34" charset="0"/>
                  <a:buChar char="•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空汙資料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342900" indent="-342900">
                  <a:lnSpc>
                    <a:spcPts val="3500"/>
                  </a:lnSpc>
                  <a:buFont typeface="Wingdings" pitchFamily="2" charset="2"/>
                  <a:buChar char="Ø"/>
                </a:pPr>
                <a:r>
                  <a:rPr lang="zh-TW" altLang="zh-TW" sz="20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氣喘病患</a:t>
                </a:r>
                <a:r>
                  <a:rPr lang="zh-CN" altLang="en-US" sz="20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生理</a:t>
                </a:r>
                <a:r>
                  <a:rPr lang="zh-TW" altLang="zh-TW" sz="2000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資料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（</a:t>
                </a:r>
                <a:r>
                  <a:rPr lang="zh-TW" altLang="zh-TW" dirty="0">
                    <a:solidFill>
                      <a:srgbClr val="008F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來源：台灣南部氣喘照護網，</a:t>
                </a:r>
                <a:r>
                  <a:rPr lang="zh-CN" altLang="en-US" dirty="0">
                    <a:solidFill>
                      <a:srgbClr val="008F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由</a:t>
                </a:r>
                <a:r>
                  <a:rPr lang="zh-TW" altLang="zh-TW" dirty="0">
                    <a:solidFill>
                      <a:srgbClr val="008F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成大醫院收集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）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Font typeface="Arial" panose="020B0604020202020204" pitchFamily="34" charset="0"/>
                  <a:buChar char="•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尖峰呼氣流量值（</a:t>
                </a:r>
                <a:r>
                  <a:rPr lang="en-US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peak expiratory flow, PEF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）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：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1257300" lvl="2" indent="-342900">
                  <a:lnSpc>
                    <a:spcPts val="3500"/>
                  </a:lnSpc>
                  <a:buFont typeface=".Lucida Grande UI Regular"/>
                  <a:buChar char="▫"/>
                </a:pP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病患以「尖峰呼氣流速計」測量</a:t>
                </a:r>
                <a:r>
                  <a:rPr lang="zh-CN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所得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，為氣流限制的客觀數據。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Font typeface="Arial" panose="020B0604020202020204" pitchFamily="34" charset="0"/>
                  <a:buChar char="•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病患個人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預估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值（</a:t>
                </a:r>
                <a:r>
                  <a:rPr lang="en-US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reference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）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：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1257300" lvl="2" indent="-342900">
                  <a:lnSpc>
                    <a:spcPts val="3500"/>
                  </a:lnSpc>
                  <a:buFont typeface=".Lucida Grande UI Regular"/>
                  <a:buChar char="▫"/>
                </a:pP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病患個人尖峰呼氣流量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之正常</a:t>
                </a:r>
                <a:r>
                  <a:rPr lang="zh-TW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值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。</a:t>
                </a:r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800100" lvl="1" indent="-342900">
                  <a:lnSpc>
                    <a:spcPts val="3500"/>
                  </a:lnSpc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altLang="zh-TW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PEFR</a:t>
                </a:r>
                <a:r>
                  <a:rPr lang="zh-TW" altLang="zh-TW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（</a:t>
                </a:r>
                <a:r>
                  <a:rPr lang="en-US" altLang="zh-TW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peak expiratory flow rate</a:t>
                </a:r>
                <a:r>
                  <a:rPr lang="zh-TW" altLang="zh-TW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）</a:t>
                </a:r>
                <a:r>
                  <a:rPr lang="zh-TW" altLang="en-US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：</a:t>
                </a:r>
                <a:endParaRPr lang="en-US" altLang="zh-TW" dirty="0">
                  <a:solidFill>
                    <a:srgbClr val="C00000"/>
                  </a:solidFill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1257300" lvl="2" indent="-342900">
                  <a:lnSpc>
                    <a:spcPts val="3500"/>
                  </a:lnSpc>
                  <a:buClr>
                    <a:schemeClr val="tx1"/>
                  </a:buClr>
                  <a:buFont typeface=".Lucida Grande UI Regular"/>
                  <a:buChar char="▫"/>
                </a:pP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  <a:ea typeface="STZhongsong" panose="02010600040101010101" pitchFamily="2" charset="-122"/>
                      </a:rPr>
                      <m:t>𝑃𝐸𝐹𝑅</m:t>
                    </m:r>
                    <m:r>
                      <a:rPr lang="en-US" altLang="zh-TW" i="1" smtClean="0">
                        <a:latin typeface="Cambria Math" panose="02040503050406030204" pitchFamily="18" charset="0"/>
                        <a:ea typeface="STZhongsong" panose="02010600040101010101" pitchFamily="2" charset="-122"/>
                      </a:rPr>
                      <m:t>=</m:t>
                    </m:r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  <a:ea typeface="STZhongsong" panose="02010600040101010101" pitchFamily="2" charset="-122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STZhongsong" panose="02010600040101010101" pitchFamily="2" charset="-122"/>
                          </a:rPr>
                          <m:t>𝑃𝐸𝐹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STZhongsong" panose="02010600040101010101" pitchFamily="2" charset="-122"/>
                          </a:rPr>
                          <m:t>𝑅𝑒𝑓𝑒𝑟𝑒𝑛𝑐𝑒</m:t>
                        </m:r>
                      </m:den>
                    </m:f>
                    <m:r>
                      <a:rPr lang="zh-TW" altLang="en-US" b="0" i="1" smtClean="0">
                        <a:latin typeface="Cambria Math" panose="02040503050406030204" pitchFamily="18" charset="0"/>
                        <a:ea typeface="STZhongsong" panose="02010600040101010101" pitchFamily="2" charset="-122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zh-TW" alt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100</m:t>
                    </m:r>
                    <m:r>
                      <a:rPr lang="zh-TW" alt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TW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(%)</m:t>
                    </m:r>
                  </m:oMath>
                </a14:m>
                <a:endParaRPr lang="en-US" altLang="zh-TW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  <a:p>
                <a:pPr marL="1257300" lvl="2" indent="-342900">
                  <a:lnSpc>
                    <a:spcPts val="3500"/>
                  </a:lnSpc>
                  <a:buClr>
                    <a:schemeClr val="tx1"/>
                  </a:buClr>
                  <a:buFont typeface=".Lucida Grande UI Regular"/>
                  <a:buChar char="▫"/>
                </a:pPr>
                <a:r>
                  <a:rPr lang="zh-CN" altLang="en-US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模型預測的目標</a:t>
                </a:r>
                <a:r>
                  <a:rPr lang="zh-TW" altLang="en-US" dirty="0">
                    <a:solidFill>
                      <a:srgbClr val="C00000"/>
                    </a:solidFill>
                    <a:latin typeface="STZhongsong" panose="02010600040101010101" pitchFamily="2" charset="-122"/>
                    <a:ea typeface="STZhongsong" panose="02010600040101010101" pitchFamily="2" charset="-122"/>
                  </a:rPr>
                  <a:t> </a:t>
                </a:r>
                <a:r>
                  <a:rPr lang="en-US" altLang="zh-TW" dirty="0">
                    <a:latin typeface="STZhongsong" panose="02010600040101010101" pitchFamily="2" charset="-122"/>
                    <a:ea typeface="STZhongsong" panose="02010600040101010101" pitchFamily="2" charset="-122"/>
                    <a:sym typeface="Wingdings" pitchFamily="2" charset="2"/>
                  </a:rPr>
                  <a:t></a:t>
                </a:r>
                <a:r>
                  <a:rPr lang="zh-TW" altLang="en-US" dirty="0">
                    <a:latin typeface="STZhongsong" panose="02010600040101010101" pitchFamily="2" charset="-122"/>
                    <a:ea typeface="STZhongsong" panose="02010600040101010101" pitchFamily="2" charset="-122"/>
                    <a:sym typeface="Wingdings" pitchFamily="2" charset="2"/>
                  </a:rPr>
                  <a:t> </a:t>
                </a:r>
                <a:r>
                  <a:rPr lang="en-US" altLang="zh-TW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PEFR</a:t>
                </a:r>
                <a:r>
                  <a:rPr lang="zh-CN" altLang="en-US" dirty="0">
                    <a:latin typeface="STZhongsong" panose="02010600040101010101" pitchFamily="2" charset="-122"/>
                    <a:ea typeface="STZhongsong" panose="02010600040101010101" pitchFamily="2" charset="-122"/>
                  </a:rPr>
                  <a:t>值是否落在紅燈區</a:t>
                </a:r>
                <a:endParaRPr lang="en-US" altLang="zh-CN" dirty="0">
                  <a:latin typeface="STZhongsong" panose="02010600040101010101" pitchFamily="2" charset="-122"/>
                  <a:ea typeface="STZhongsong" panose="02010600040101010101" pitchFamily="2" charset="-122"/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4AFA19E-393D-204B-A3AB-098023774B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4952" y="1111334"/>
                <a:ext cx="9356761" cy="5421036"/>
              </a:xfrm>
              <a:prstGeom prst="rect">
                <a:avLst/>
              </a:prstGeom>
              <a:blipFill>
                <a:blip r:embed="rId2"/>
                <a:stretch>
                  <a:fillRect l="-542" b="-93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標題 1">
            <a:extLst>
              <a:ext uri="{FF2B5EF4-FFF2-40B4-BE49-F238E27FC236}">
                <a16:creationId xmlns:a16="http://schemas.microsoft.com/office/drawing/2014/main" id="{A9D570D0-1673-4F4F-9D85-EC397C46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296" y="395816"/>
            <a:ext cx="2878074" cy="715518"/>
          </a:xfrm>
        </p:spPr>
        <p:txBody>
          <a:bodyPr>
            <a:normAutofit/>
          </a:bodyPr>
          <a:lstStyle/>
          <a:p>
            <a:r>
              <a:rPr kumimoji="1" lang="zh-TW" altLang="en-US" sz="2500" dirty="0">
                <a:latin typeface="STZhongsong" panose="02010600040101010101" pitchFamily="2" charset="-122"/>
                <a:ea typeface="STZhongsong" panose="02010600040101010101" pitchFamily="2" charset="-122"/>
              </a:rPr>
              <a:t>模型與資料介紹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480D33E-4B14-3647-BEE1-24227CB99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266588"/>
              </p:ext>
            </p:extLst>
          </p:nvPr>
        </p:nvGraphicFramePr>
        <p:xfrm>
          <a:off x="7733036" y="5419850"/>
          <a:ext cx="3186601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5946">
                  <a:extLst>
                    <a:ext uri="{9D8B030D-6E8A-4147-A177-3AD203B41FA5}">
                      <a16:colId xmlns:a16="http://schemas.microsoft.com/office/drawing/2014/main" val="239072851"/>
                    </a:ext>
                  </a:extLst>
                </a:gridCol>
                <a:gridCol w="2370655">
                  <a:extLst>
                    <a:ext uri="{9D8B030D-6E8A-4147-A177-3AD203B41FA5}">
                      <a16:colId xmlns:a16="http://schemas.microsoft.com/office/drawing/2014/main" val="3176798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600" kern="100" dirty="0">
                          <a:solidFill>
                            <a:srgbClr val="008F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綠燈區</a:t>
                      </a:r>
                      <a:endParaRPr lang="zh-TW" altLang="zh-TW" sz="1600" kern="100" dirty="0">
                        <a:solidFill>
                          <a:srgbClr val="008F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PEFR &gt;80%</a:t>
                      </a:r>
                      <a:endParaRPr lang="zh-TW" altLang="zh-TW" sz="16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241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600" kern="100" dirty="0">
                          <a:solidFill>
                            <a:srgbClr val="FFC0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黃燈區</a:t>
                      </a:r>
                      <a:endParaRPr lang="zh-TW" altLang="zh-TW" sz="1600" kern="100" dirty="0">
                        <a:solidFill>
                          <a:srgbClr val="FFC0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80%&gt; PEFR &gt;60%</a:t>
                      </a:r>
                      <a:endParaRPr lang="zh-TW" altLang="zh-TW" sz="16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658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1600" kern="100" dirty="0">
                          <a:solidFill>
                            <a:srgbClr val="C00000"/>
                          </a:solidFill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紅燈區</a:t>
                      </a:r>
                      <a:endParaRPr lang="zh-TW" altLang="zh-TW" sz="1600" kern="100" dirty="0">
                        <a:solidFill>
                          <a:srgbClr val="C00000"/>
                        </a:solidFill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00" dirty="0">
                          <a:effectLst/>
                          <a:latin typeface="STZhongsong" panose="02010600040101010101" pitchFamily="2" charset="-122"/>
                          <a:ea typeface="STZhongsong" panose="02010600040101010101" pitchFamily="2" charset="-122"/>
                        </a:rPr>
                        <a:t>PEFR &lt;60%</a:t>
                      </a:r>
                      <a:endParaRPr lang="zh-TW" altLang="zh-TW" sz="1600" kern="100" dirty="0">
                        <a:effectLst/>
                        <a:latin typeface="STZhongsong" panose="02010600040101010101" pitchFamily="2" charset="-122"/>
                        <a:ea typeface="STZhongsong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2888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5474451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{CD226D9B-A845-D34A-8F1C-7F546F7CF153}tf10001120</Template>
  <TotalTime>3765</TotalTime>
  <Words>2317</Words>
  <Application>Microsoft Macintosh PowerPoint</Application>
  <PresentationFormat>寬螢幕</PresentationFormat>
  <Paragraphs>635</Paragraphs>
  <Slides>46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46</vt:i4>
      </vt:variant>
    </vt:vector>
  </HeadingPairs>
  <TitlesOfParts>
    <vt:vector size="54" baseType="lpstr">
      <vt:lpstr>.Lucida Grande UI Regular</vt:lpstr>
      <vt:lpstr>Gill Sans MT</vt:lpstr>
      <vt:lpstr>Cambria Math</vt:lpstr>
      <vt:lpstr>Calibri</vt:lpstr>
      <vt:lpstr>STZhongsong</vt:lpstr>
      <vt:lpstr>Arial</vt:lpstr>
      <vt:lpstr>Wingdings</vt:lpstr>
      <vt:lpstr>包裹</vt:lpstr>
      <vt:lpstr>專題報告 — 以機器學習預測氣喘病患 未來氣喘狀況之App</vt:lpstr>
      <vt:lpstr>outline</vt:lpstr>
      <vt:lpstr>outline</vt:lpstr>
      <vt:lpstr>專題簡介</vt:lpstr>
      <vt:lpstr>outline</vt:lpstr>
      <vt:lpstr>PowerPoint 簡報</vt:lpstr>
      <vt:lpstr>PowerPoint 簡報</vt:lpstr>
      <vt:lpstr>模型與資料介紹</vt:lpstr>
      <vt:lpstr>模型與資料介紹</vt:lpstr>
      <vt:lpstr>模型與資料介紹</vt:lpstr>
      <vt:lpstr>模型與資料介紹</vt:lpstr>
      <vt:lpstr>PowerPoint 簡報</vt:lpstr>
      <vt:lpstr>資料分析</vt:lpstr>
      <vt:lpstr>資料分析</vt:lpstr>
      <vt:lpstr>資料分析</vt:lpstr>
      <vt:lpstr>資料分析</vt:lpstr>
      <vt:lpstr>資料分析</vt:lpstr>
      <vt:lpstr>資料分析</vt:lpstr>
      <vt:lpstr>資料分析</vt:lpstr>
      <vt:lpstr>資料分析</vt:lpstr>
      <vt:lpstr>PowerPoint 簡報</vt:lpstr>
      <vt:lpstr>模型建立</vt:lpstr>
      <vt:lpstr>模型建立</vt:lpstr>
      <vt:lpstr>模型建立</vt:lpstr>
      <vt:lpstr>模型建立</vt:lpstr>
      <vt:lpstr>模型建立</vt:lpstr>
      <vt:lpstr>模型建立</vt:lpstr>
      <vt:lpstr>模型建立</vt:lpstr>
      <vt:lpstr>模型建立</vt:lpstr>
      <vt:lpstr>模型建立</vt:lpstr>
      <vt:lpstr>模型建立</vt:lpstr>
      <vt:lpstr>outline</vt:lpstr>
      <vt:lpstr>app介紹 </vt:lpstr>
      <vt:lpstr>app介紹 </vt:lpstr>
      <vt:lpstr>App 架構簡介</vt:lpstr>
      <vt:lpstr>app介紹 </vt:lpstr>
      <vt:lpstr>App main page介紹</vt:lpstr>
      <vt:lpstr>app介紹 </vt:lpstr>
      <vt:lpstr>個人資料設定</vt:lpstr>
      <vt:lpstr>生理資料輸入</vt:lpstr>
      <vt:lpstr>PowerPoint 簡報</vt:lpstr>
      <vt:lpstr>氣喘情況預測</vt:lpstr>
      <vt:lpstr>天氣空污查看</vt:lpstr>
      <vt:lpstr>outline</vt:lpstr>
      <vt:lpstr>醫學相關</vt:lpstr>
      <vt:lpstr>程式相關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專題報告 — app demo</dc:title>
  <dc:creator>Microsoft Office User</dc:creator>
  <cp:lastModifiedBy>Microsoft Office User</cp:lastModifiedBy>
  <cp:revision>151</cp:revision>
  <cp:lastPrinted>2020-12-18T14:29:50Z</cp:lastPrinted>
  <dcterms:created xsi:type="dcterms:W3CDTF">2020-12-04T11:43:26Z</dcterms:created>
  <dcterms:modified xsi:type="dcterms:W3CDTF">2021-01-02T12:08:37Z</dcterms:modified>
</cp:coreProperties>
</file>